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7" r:id="rId2"/>
    <p:sldId id="326" r:id="rId3"/>
    <p:sldId id="312" r:id="rId4"/>
    <p:sldId id="327" r:id="rId5"/>
    <p:sldId id="332" r:id="rId6"/>
    <p:sldId id="313" r:id="rId7"/>
    <p:sldId id="328" r:id="rId8"/>
    <p:sldId id="329" r:id="rId9"/>
    <p:sldId id="318" r:id="rId10"/>
    <p:sldId id="319" r:id="rId11"/>
    <p:sldId id="320" r:id="rId12"/>
    <p:sldId id="321" r:id="rId13"/>
    <p:sldId id="322" r:id="rId14"/>
    <p:sldId id="334" r:id="rId15"/>
    <p:sldId id="335" r:id="rId16"/>
    <p:sldId id="324" r:id="rId17"/>
    <p:sldId id="325" r:id="rId18"/>
    <p:sldId id="317" r:id="rId19"/>
    <p:sldId id="336" r:id="rId20"/>
    <p:sldId id="337" r:id="rId21"/>
    <p:sldId id="310" r:id="rId22"/>
    <p:sldId id="330" r:id="rId23"/>
    <p:sldId id="323" r:id="rId24"/>
    <p:sldId id="338" r:id="rId25"/>
    <p:sldId id="333" r:id="rId26"/>
    <p:sldId id="331" r:id="rId27"/>
    <p:sldId id="308" r:id="rId28"/>
  </p:sldIdLst>
  <p:sldSz cx="9144000" cy="6858000" type="screen4x3"/>
  <p:notesSz cx="6669088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orient="horz" pos="73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orient="horz" pos="4020">
          <p15:clr>
            <a:srgbClr val="A4A3A4"/>
          </p15:clr>
        </p15:guide>
        <p15:guide id="5" orient="horz" pos="2296">
          <p15:clr>
            <a:srgbClr val="A4A3A4"/>
          </p15:clr>
        </p15:guide>
        <p15:guide id="6" orient="horz" pos="2387">
          <p15:clr>
            <a:srgbClr val="A4A3A4"/>
          </p15:clr>
        </p15:guide>
        <p15:guide id="7" orient="horz" pos="3793">
          <p15:clr>
            <a:srgbClr val="A4A3A4"/>
          </p15:clr>
        </p15:guide>
        <p15:guide id="8" orient="horz" pos="3884">
          <p15:clr>
            <a:srgbClr val="A4A3A4"/>
          </p15:clr>
        </p15:guide>
        <p15:guide id="9" pos="204">
          <p15:clr>
            <a:srgbClr val="A4A3A4"/>
          </p15:clr>
        </p15:guide>
        <p15:guide id="10" pos="5556">
          <p15:clr>
            <a:srgbClr val="A4A3A4"/>
          </p15:clr>
        </p15:guide>
        <p15:guide id="11" pos="2835">
          <p15:clr>
            <a:srgbClr val="A4A3A4"/>
          </p15:clr>
        </p15:guide>
        <p15:guide id="1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4660"/>
  </p:normalViewPr>
  <p:slideViewPr>
    <p:cSldViewPr showGuides="1">
      <p:cViewPr varScale="1">
        <p:scale>
          <a:sx n="81" d="100"/>
          <a:sy n="81" d="100"/>
        </p:scale>
        <p:origin x="1406" y="58"/>
      </p:cViewPr>
      <p:guideLst>
        <p:guide orient="horz" pos="618"/>
        <p:guide orient="horz" pos="73"/>
        <p:guide orient="horz" pos="799"/>
        <p:guide orient="horz" pos="4020"/>
        <p:guide orient="horz" pos="2296"/>
        <p:guide orient="horz" pos="2387"/>
        <p:guide orient="horz" pos="3793"/>
        <p:guide orient="horz" pos="3884"/>
        <p:guide pos="204"/>
        <p:guide pos="5556"/>
        <p:guide pos="2835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099"/>
    </p:cViewPr>
  </p:sorterViewPr>
  <p:notesViewPr>
    <p:cSldViewPr showGuides="1">
      <p:cViewPr varScale="1">
        <p:scale>
          <a:sx n="83" d="100"/>
          <a:sy n="83" d="100"/>
        </p:scale>
        <p:origin x="-3396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70C73-54E5-4A91-B596-A918FEF37925}" type="datetimeFigureOut">
              <a:rPr lang="de-DE" smtClean="0"/>
              <a:pPr/>
              <a:t>17.02.2016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3645E-BF6E-49D1-AA02-8ED0A3E9F12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092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2727C-B9F3-4D58-8952-3C04B3D1B9DB}" type="datetimeFigureOut">
              <a:rPr lang="de-DE" smtClean="0"/>
              <a:pPr/>
              <a:t>17.02.2016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F470C-3670-49BE-9A4E-E4D8EED3D12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82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F470C-3670-49BE-9A4E-E4D8EED3D12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9313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F470C-3670-49BE-9A4E-E4D8EED3D129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854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F470C-3670-49BE-9A4E-E4D8EED3D129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19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484314"/>
            <a:ext cx="8353177" cy="1657350"/>
          </a:xfrm>
        </p:spPr>
        <p:txBody>
          <a:bodyPr tIns="36000" bIns="0" anchor="t" anchorCtr="0"/>
          <a:lstStyle>
            <a:lvl1pPr>
              <a:lnSpc>
                <a:spcPct val="90000"/>
              </a:lnSpc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288" y="3429571"/>
            <a:ext cx="8353425" cy="431229"/>
          </a:xfrm>
        </p:spPr>
        <p:txBody>
          <a:bodyPr t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79388" y="1412875"/>
            <a:ext cx="8785225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179388" y="3357563"/>
            <a:ext cx="87852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395288" y="4149081"/>
            <a:ext cx="8353425" cy="864095"/>
          </a:xfrm>
        </p:spPr>
        <p:txBody>
          <a:bodyPr/>
          <a:lstStyle>
            <a:lvl1pPr marL="0" indent="0">
              <a:spcBef>
                <a:spcPts val="0"/>
              </a:spcBef>
              <a:defRPr sz="1600" b="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>
              <a:spcBef>
                <a:spcPts val="0"/>
              </a:spcBef>
              <a:defRPr sz="1600"/>
            </a:lvl6pPr>
            <a:lvl7pPr>
              <a:spcBef>
                <a:spcPts val="0"/>
              </a:spcBef>
              <a:defRPr sz="1600"/>
            </a:lvl7pPr>
            <a:lvl8pPr>
              <a:spcBef>
                <a:spcPts val="0"/>
              </a:spcBef>
              <a:defRPr sz="1600"/>
            </a:lvl8pPr>
            <a:lvl9pPr>
              <a:spcBef>
                <a:spcPts val="0"/>
              </a:spcBef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1" name="Grafik 10" descr="VDV_Verkehrsunternehmen_Color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0000" y="236583"/>
            <a:ext cx="2053202" cy="5429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Calibri" pitchFamily="34" charset="0"/>
              <a:buChar char="—"/>
              <a:defRPr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19.06.2015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6020742"/>
            <a:ext cx="4176713" cy="216570"/>
          </a:xfrm>
        </p:spPr>
        <p:txBody>
          <a:bodyPr anchor="b" anchorCtr="0"/>
          <a:lstStyle>
            <a:lvl1pPr>
              <a:defRPr sz="800" b="0" baseline="0"/>
            </a:lvl1pPr>
            <a:lvl2pPr marL="0" indent="0">
              <a:buNone/>
              <a:defRPr sz="800"/>
            </a:lvl2pPr>
            <a:lvl3pPr marL="1588" indent="0">
              <a:buNone/>
              <a:defRPr sz="800"/>
            </a:lvl3pPr>
            <a:lvl4pPr marL="0" indent="0">
              <a:buNone/>
              <a:defRPr sz="800"/>
            </a:lvl4pPr>
            <a:lvl5pPr marL="0" indent="0">
              <a:buNone/>
              <a:defRPr sz="800"/>
            </a:lvl5pPr>
            <a:lvl6pPr marL="0" indent="0">
              <a:buNone/>
              <a:defRPr sz="800"/>
            </a:lvl6pPr>
            <a:lvl7pPr marL="0" indent="0">
              <a:buNone/>
              <a:defRPr sz="800"/>
            </a:lvl7pPr>
            <a:lvl8pPr marL="0" indent="0">
              <a:buNone/>
              <a:defRPr sz="800"/>
            </a:lvl8pPr>
            <a:lvl9pPr marL="0" indent="0">
              <a:buNone/>
              <a:defRPr sz="800"/>
            </a:lvl9pPr>
          </a:lstStyle>
          <a:p>
            <a:pPr lvl="0"/>
            <a:r>
              <a:rPr lang="de-DE" dirty="0" smtClean="0"/>
              <a:t>Quellenangabe durch Klicken hinzufügen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79388" y="1995487"/>
            <a:ext cx="8785225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179388" y="3501008"/>
            <a:ext cx="878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060575"/>
            <a:ext cx="8353425" cy="1223963"/>
          </a:xfrm>
        </p:spPr>
        <p:txBody>
          <a:bodyPr anchor="t"/>
          <a:lstStyle>
            <a:lvl1pPr algn="l">
              <a:defRPr sz="36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8" y="3573016"/>
            <a:ext cx="8353425" cy="720080"/>
          </a:xfrm>
        </p:spPr>
        <p:txBody>
          <a:bodyPr tIns="36000" anchor="t" anchorCtr="0"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179388" y="4365104"/>
            <a:ext cx="878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268414"/>
            <a:ext cx="4171950" cy="47529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539750" indent="-265113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414"/>
            <a:ext cx="4171950" cy="47529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19.06.2015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6020742"/>
            <a:ext cx="4176713" cy="216570"/>
          </a:xfrm>
        </p:spPr>
        <p:txBody>
          <a:bodyPr anchor="b" anchorCtr="0"/>
          <a:lstStyle>
            <a:lvl1pPr>
              <a:defRPr sz="800" b="0" baseline="0"/>
            </a:lvl1pPr>
            <a:lvl2pPr marL="0" indent="0">
              <a:buNone/>
              <a:defRPr sz="800"/>
            </a:lvl2pPr>
            <a:lvl3pPr marL="1588" indent="0">
              <a:buNone/>
              <a:defRPr sz="800"/>
            </a:lvl3pPr>
            <a:lvl4pPr marL="0" indent="0">
              <a:buNone/>
              <a:defRPr sz="800"/>
            </a:lvl4pPr>
            <a:lvl5pPr marL="0" indent="0">
              <a:buNone/>
              <a:defRPr sz="800"/>
            </a:lvl5pPr>
            <a:lvl6pPr marL="0" indent="0">
              <a:buNone/>
              <a:defRPr sz="800"/>
            </a:lvl6pPr>
            <a:lvl7pPr marL="0" indent="0">
              <a:buNone/>
              <a:defRPr sz="800"/>
            </a:lvl7pPr>
            <a:lvl8pPr marL="0" indent="0">
              <a:buNone/>
              <a:defRPr sz="800"/>
            </a:lvl8pPr>
            <a:lvl9pPr marL="0" indent="0">
              <a:buNone/>
              <a:defRPr sz="800"/>
            </a:lvl9pPr>
          </a:lstStyle>
          <a:p>
            <a:pPr lvl="0"/>
            <a:r>
              <a:rPr lang="de-DE" dirty="0" smtClean="0"/>
              <a:t>Quellenangabe durch Klicken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374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–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268414"/>
            <a:ext cx="4171950" cy="47529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539750" indent="-265113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19.06.2015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643438" y="1268413"/>
            <a:ext cx="4176712" cy="4752975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020742"/>
            <a:ext cx="4176713" cy="216570"/>
          </a:xfrm>
        </p:spPr>
        <p:txBody>
          <a:bodyPr anchor="b" anchorCtr="0"/>
          <a:lstStyle>
            <a:lvl1pPr>
              <a:defRPr sz="800" b="0" baseline="0"/>
            </a:lvl1pPr>
            <a:lvl2pPr marL="0" indent="0">
              <a:buNone/>
              <a:defRPr sz="800"/>
            </a:lvl2pPr>
            <a:lvl3pPr marL="1588" indent="0">
              <a:buNone/>
              <a:defRPr sz="800"/>
            </a:lvl3pPr>
            <a:lvl4pPr marL="0" indent="0">
              <a:buNone/>
              <a:defRPr sz="800"/>
            </a:lvl4pPr>
            <a:lvl5pPr marL="0" indent="0">
              <a:buNone/>
              <a:defRPr sz="800"/>
            </a:lvl5pPr>
            <a:lvl6pPr marL="0" indent="0">
              <a:buNone/>
              <a:defRPr sz="800"/>
            </a:lvl6pPr>
            <a:lvl7pPr marL="0" indent="0">
              <a:buNone/>
              <a:defRPr sz="800"/>
            </a:lvl7pPr>
            <a:lvl8pPr marL="0" indent="0">
              <a:buNone/>
              <a:defRPr sz="800"/>
            </a:lvl8pPr>
            <a:lvl9pPr marL="0" indent="0">
              <a:buNone/>
              <a:defRPr sz="800"/>
            </a:lvl9pPr>
          </a:lstStyle>
          <a:p>
            <a:pPr lvl="0"/>
            <a:r>
              <a:rPr lang="de-DE" dirty="0" smtClean="0"/>
              <a:t>Quellenangabe durch Klicken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197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–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268414"/>
            <a:ext cx="8496300" cy="237648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539750" indent="-265113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19.06.2015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23850" y="3789363"/>
            <a:ext cx="8496300" cy="2232025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020742"/>
            <a:ext cx="4176713" cy="216570"/>
          </a:xfrm>
        </p:spPr>
        <p:txBody>
          <a:bodyPr anchor="b" anchorCtr="0"/>
          <a:lstStyle>
            <a:lvl1pPr>
              <a:defRPr sz="800" b="0" baseline="0"/>
            </a:lvl1pPr>
            <a:lvl2pPr marL="0" indent="0">
              <a:buNone/>
              <a:defRPr sz="800"/>
            </a:lvl2pPr>
            <a:lvl3pPr marL="1588" indent="0">
              <a:buNone/>
              <a:defRPr sz="800"/>
            </a:lvl3pPr>
            <a:lvl4pPr marL="0" indent="0">
              <a:buNone/>
              <a:defRPr sz="800"/>
            </a:lvl4pPr>
            <a:lvl5pPr marL="0" indent="0">
              <a:buNone/>
              <a:defRPr sz="800"/>
            </a:lvl5pPr>
            <a:lvl6pPr marL="0" indent="0">
              <a:buNone/>
              <a:defRPr sz="800"/>
            </a:lvl6pPr>
            <a:lvl7pPr marL="0" indent="0">
              <a:buNone/>
              <a:defRPr sz="800"/>
            </a:lvl7pPr>
            <a:lvl8pPr marL="0" indent="0">
              <a:buNone/>
              <a:defRPr sz="800"/>
            </a:lvl8pPr>
            <a:lvl9pPr marL="0" indent="0">
              <a:buNone/>
              <a:defRPr sz="800"/>
            </a:lvl9pPr>
          </a:lstStyle>
          <a:p>
            <a:pPr lvl="0"/>
            <a:r>
              <a:rPr lang="de-DE" dirty="0" smtClean="0"/>
              <a:t>Quellenangabe durch Klicken hinzufügen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19.06.2015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19.06.2015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VDV_Verkehrsunternehmen_Color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51162" y="6350030"/>
            <a:ext cx="1482114" cy="391933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496300" cy="864840"/>
          </a:xfrm>
          <a:prstGeom prst="rect">
            <a:avLst/>
          </a:prstGeom>
        </p:spPr>
        <p:txBody>
          <a:bodyPr vert="horz" lIns="0" tIns="0" rIns="0" bIns="3600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1268413"/>
            <a:ext cx="8496300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Siebente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259632" y="6525344"/>
            <a:ext cx="648072" cy="221109"/>
          </a:xfrm>
          <a:prstGeom prst="rect">
            <a:avLst/>
          </a:prstGeom>
        </p:spPr>
        <p:txBody>
          <a:bodyPr vert="horz" lIns="0" tIns="2880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19.06.2015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2" y="6525344"/>
            <a:ext cx="3960440" cy="221109"/>
          </a:xfrm>
          <a:prstGeom prst="rect">
            <a:avLst/>
          </a:prstGeom>
        </p:spPr>
        <p:txBody>
          <a:bodyPr vert="horz" lIns="0" tIns="2880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19715" y="6525344"/>
            <a:ext cx="287710" cy="2211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6EACCC5-E8F5-45DE-846E-D24B837BA6C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4"/>
          <p:cNvSpPr txBox="1">
            <a:spLocks/>
          </p:cNvSpPr>
          <p:nvPr/>
        </p:nvSpPr>
        <p:spPr>
          <a:xfrm>
            <a:off x="611560" y="6525344"/>
            <a:ext cx="648072" cy="221109"/>
          </a:xfrm>
          <a:prstGeom prst="rect">
            <a:avLst/>
          </a:prstGeom>
        </p:spPr>
        <p:txBody>
          <a:bodyPr vert="horz" lIns="0" tIns="28800" rIns="0" bIns="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</a:t>
            </a:r>
            <a:r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VDV 2015</a:t>
            </a:r>
            <a:endParaRPr kumimoji="0" lang="de-DE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323850" y="1052513"/>
            <a:ext cx="8496300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323850" y="6381750"/>
            <a:ext cx="68404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6" r:id="rId5"/>
    <p:sldLayoutId id="2147483652" r:id="rId6"/>
    <p:sldLayoutId id="2147483654" r:id="rId7"/>
    <p:sldLayoutId id="2147483655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73050" indent="-27305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Calibri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638" indent="-27305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265113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Calibri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265113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812800" indent="-276225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Calibri" pitchFamily="34" charset="0"/>
        <a:buChar char="—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09625" indent="-27305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Ò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76325" indent="-28575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Calibri" pitchFamily="34" charset="0"/>
        <a:buChar char="—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076325" indent="-28575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Ò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Wente@vdv.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e/imgres?imgurl=http://www.seniorenmobil.org/images/sml237788a1600e3cc0d1.jpg&amp;imgrefurl=http://www.seniorenmobil.org/&amp;h=293&amp;w=293&amp;sz=18&amp;tbnid=wwfKOHV9NBJJUM:&amp;tbnh=93&amp;tbnw=93&amp;zoom=1&amp;usg=__416klXuaNfdvEcwi14GYDNOvF4g=&amp;docid=VBO7_fLLzd3R-M&amp;hl=de&amp;sa=X&amp;ei=LtqFUvHvCMGn0QXjwYCABQ&amp;ved=0CGcQ9QEwAw&amp;dur=96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hyperlink" Target="http://www.google.de/imgres?sa=X&amp;hl=de&amp;biw=1024&amp;bih=629&amp;tbm=isch&amp;tbnid=a7qGK2o3QnLE1M:&amp;imgrefurl=http://www.seniorenmobil.org/elektromobile/elektromobil-preisvergleich/&amp;docid=-V96Cf5jDFpwbM&amp;imgurl=http://www.seniorenmobil.org/images/elektromobil-koeln_590.jpg&amp;w=442&amp;h=442&amp;ei=qdqFUvaaAobR0QXuyoDoDA&amp;zoom=1&amp;iact=hc&amp;vpx=756&amp;vpy=264&amp;dur=328&amp;hovh=225&amp;hovw=225&amp;tx=171&amp;ty=125&amp;page=4&amp;tbnh=138&amp;tbnw=138&amp;start=61&amp;ndsp=20&amp;ved=1t:429,r:80,s:0,i:332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060575"/>
            <a:ext cx="8569200" cy="1223963"/>
          </a:xfrm>
        </p:spPr>
        <p:txBody>
          <a:bodyPr/>
          <a:lstStyle/>
          <a:p>
            <a:r>
              <a:rPr lang="de-DE" dirty="0" smtClean="0"/>
              <a:t>E-Scooter-Mitnahme im ÖPNV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Fachforum für Verkehrsunternehmen</a:t>
            </a:r>
          </a:p>
          <a:p>
            <a:r>
              <a:rPr lang="de-DE" dirty="0" smtClean="0"/>
              <a:t>Vestische Straßenbahnen GmbH</a:t>
            </a:r>
          </a:p>
        </p:txBody>
      </p:sp>
      <p:pic>
        <p:nvPicPr>
          <p:cNvPr id="4" name="Grafik 3" descr="VDV_Verkehrsunternehmen_Colo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76672"/>
            <a:ext cx="2053202" cy="542953"/>
          </a:xfrm>
          <a:prstGeom prst="rect">
            <a:avLst/>
          </a:prstGeom>
        </p:spPr>
      </p:pic>
      <p:sp>
        <p:nvSpPr>
          <p:cNvPr id="7" name="Textplatzhalter 4"/>
          <p:cNvSpPr txBox="1">
            <a:spLocks/>
          </p:cNvSpPr>
          <p:nvPr/>
        </p:nvSpPr>
        <p:spPr>
          <a:xfrm>
            <a:off x="288001" y="4596030"/>
            <a:ext cx="8353425" cy="8640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638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2651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2651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12800" indent="-276225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9625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Ò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6325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Herten, 17.02.2016</a:t>
            </a:r>
          </a:p>
          <a:p>
            <a:r>
              <a:rPr lang="de-DE" dirty="0" smtClean="0"/>
              <a:t>Volker Wente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7953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Unfall bei der Kölner Verkehrs-Betriebe AG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436152" y="6456786"/>
            <a:ext cx="4176713" cy="216570"/>
          </a:xfrm>
        </p:spPr>
        <p:txBody>
          <a:bodyPr/>
          <a:lstStyle/>
          <a:p>
            <a:r>
              <a:rPr lang="de-DE" dirty="0" smtClean="0"/>
              <a:t>Quelle: Kölner Verkehrs-Betriebe AG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635896" y="1276165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E-Scooter beschädigt Tür in der Stadtbahn</a:t>
            </a:r>
            <a:endParaRPr lang="de-DE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635896" y="1844824"/>
            <a:ext cx="51842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Unfall:</a:t>
            </a:r>
            <a:r>
              <a:rPr lang="de-DE" dirty="0" smtClean="0"/>
              <a:t>		</a:t>
            </a:r>
          </a:p>
          <a:p>
            <a:r>
              <a:rPr lang="de-DE" dirty="0" smtClean="0"/>
              <a:t>E-Scooter prallt bei der Einfahrt in die Stadtbahn gegen die gegenüberliegende Tür und reißt diese aus der Verankerung, ursächlich war unvorsichtige Einfahrt mit überhöhter Geschwindigkeit in die Bahn</a:t>
            </a:r>
          </a:p>
          <a:p>
            <a:endParaRPr lang="de-DE" dirty="0"/>
          </a:p>
          <a:p>
            <a:r>
              <a:rPr lang="de-DE" b="1" dirty="0" smtClean="0"/>
              <a:t>Aufstellung:</a:t>
            </a:r>
            <a:r>
              <a:rPr lang="de-DE" dirty="0" smtClean="0"/>
              <a:t>	</a:t>
            </a:r>
            <a:endParaRPr lang="de-DE" dirty="0"/>
          </a:p>
          <a:p>
            <a:r>
              <a:rPr lang="de-DE" dirty="0" smtClean="0"/>
              <a:t>Einfahrt in die Stadtbahn vorwärts</a:t>
            </a:r>
          </a:p>
          <a:p>
            <a:endParaRPr lang="de-DE" dirty="0" smtClean="0"/>
          </a:p>
          <a:p>
            <a:r>
              <a:rPr lang="de-DE" b="1" dirty="0" smtClean="0"/>
              <a:t>Folgen:</a:t>
            </a:r>
            <a:r>
              <a:rPr lang="de-DE" dirty="0" smtClean="0"/>
              <a:t>		</a:t>
            </a:r>
          </a:p>
          <a:p>
            <a:r>
              <a:rPr lang="de-DE" dirty="0" smtClean="0"/>
              <a:t>Sachschaden</a:t>
            </a:r>
            <a:r>
              <a:rPr lang="de-DE" dirty="0" smtClean="0"/>
              <a:t>, Erneuerung der Tür und der Verankerung, Beschädigung E-Scooter 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715" y="1208286"/>
            <a:ext cx="32194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33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Unfall bei der Kraftverkehr Wupper-Sieg 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23850" y="6020742"/>
            <a:ext cx="5328270" cy="144562"/>
          </a:xfrm>
        </p:spPr>
        <p:txBody>
          <a:bodyPr/>
          <a:lstStyle/>
          <a:p>
            <a:r>
              <a:rPr lang="de-DE" dirty="0" smtClean="0"/>
              <a:t>Quelle: Kölner Stadt-Anzeiger vom 10.01.2015;  telefonische Anfrage bei der Pressestelle der Kraftverkehr Wupper-Sieg AG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923928" y="155679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E-Scooter beschädigt Trennscheibe im Bus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3923928" y="2015995"/>
            <a:ext cx="48962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Unfall:</a:t>
            </a:r>
            <a:r>
              <a:rPr lang="de-DE" dirty="0" smtClean="0"/>
              <a:t>		</a:t>
            </a:r>
          </a:p>
          <a:p>
            <a:endParaRPr lang="de-DE" dirty="0"/>
          </a:p>
          <a:p>
            <a:r>
              <a:rPr lang="de-DE" dirty="0" smtClean="0"/>
              <a:t>E-Scooter kommt bei einer normalen Betriebsbremsung des Busses ins Rutschen, dabei geht die Trennscheibe, die die Mehrzweckfläche vom Sitzbereich trennt, zu Bruch. </a:t>
            </a:r>
          </a:p>
          <a:p>
            <a:endParaRPr lang="de-DE" dirty="0" smtClean="0"/>
          </a:p>
          <a:p>
            <a:r>
              <a:rPr lang="de-DE" b="1" dirty="0" smtClean="0"/>
              <a:t>Aufstellung:</a:t>
            </a:r>
            <a:r>
              <a:rPr lang="de-DE" dirty="0" smtClean="0"/>
              <a:t>	</a:t>
            </a:r>
          </a:p>
          <a:p>
            <a:r>
              <a:rPr lang="de-DE" dirty="0" smtClean="0"/>
              <a:t>Aufstellung längs zur Fahrtrichtung mit aufsitzender Person</a:t>
            </a:r>
          </a:p>
          <a:p>
            <a:endParaRPr lang="de-DE" dirty="0" smtClean="0"/>
          </a:p>
          <a:p>
            <a:r>
              <a:rPr lang="de-DE" b="1" dirty="0" smtClean="0"/>
              <a:t>Folgen:	</a:t>
            </a:r>
            <a:r>
              <a:rPr lang="de-DE" dirty="0" smtClean="0"/>
              <a:t>	</a:t>
            </a:r>
          </a:p>
          <a:p>
            <a:r>
              <a:rPr lang="de-DE" dirty="0" smtClean="0"/>
              <a:t>Sachschaden, Trennscheibe geht zu Bruch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156200"/>
            <a:ext cx="34135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75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Unfall bei der Stadtverkehr Schwabach GmbH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/>
          <p:cNvSpPr txBox="1">
            <a:spLocks noGrp="1"/>
          </p:cNvSpPr>
          <p:nvPr>
            <p:ph idx="1"/>
          </p:nvPr>
        </p:nvSpPr>
        <p:spPr>
          <a:xfrm>
            <a:off x="323850" y="1268413"/>
            <a:ext cx="849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E-Scooter stürzt bei der Einfahrt in den Bus mit samt der Klapprampe ab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19715" y="1998710"/>
            <a:ext cx="8360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Unfall:</a:t>
            </a:r>
            <a:r>
              <a:rPr lang="de-DE" dirty="0" smtClean="0"/>
              <a:t>		</a:t>
            </a:r>
          </a:p>
          <a:p>
            <a:endParaRPr lang="de-DE" dirty="0"/>
          </a:p>
          <a:p>
            <a:r>
              <a:rPr lang="de-DE" dirty="0" smtClean="0"/>
              <a:t>Bei der Einfahrt in den Bus bricht die Klapprampe des Busses ab. Der E-Scooter Nutzer stürzt von der Klapprampe ab. Möglicherweise eine Überschreitung des zulässigen Gesamtgewichtes der Klapprampe. </a:t>
            </a:r>
          </a:p>
          <a:p>
            <a:endParaRPr lang="de-DE" dirty="0" smtClean="0"/>
          </a:p>
          <a:p>
            <a:r>
              <a:rPr lang="de-DE" b="1" dirty="0" smtClean="0"/>
              <a:t>Folgen:</a:t>
            </a:r>
            <a:r>
              <a:rPr lang="de-DE" dirty="0" smtClean="0"/>
              <a:t>		</a:t>
            </a:r>
          </a:p>
          <a:p>
            <a:r>
              <a:rPr lang="de-DE" dirty="0" smtClean="0"/>
              <a:t>Prellungen des Nutzers, Sachschaden: Beschädigung Klapprampe und des E-Scooters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1030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Unfall bei der Verkehrsbetriebe Hamburg-Holstein 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995936" y="1315037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E-Scooter kippt um und zieht Nutzer mit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995936" y="1721711"/>
            <a:ext cx="5040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Unfall:</a:t>
            </a:r>
            <a:r>
              <a:rPr lang="de-DE" dirty="0" smtClean="0"/>
              <a:t>		</a:t>
            </a:r>
          </a:p>
          <a:p>
            <a:r>
              <a:rPr lang="de-DE" dirty="0" smtClean="0"/>
              <a:t>Bei einer normalen Kurvenfahrt mit 22km/n Geschwindigkeit kippt ein E-Scooter ohne aufsitzende Person um, reißt den Nutzer, der den E-Scooter festhalten will, beim Kippen mit zu Boden. </a:t>
            </a:r>
          </a:p>
          <a:p>
            <a:endParaRPr lang="de-DE" dirty="0"/>
          </a:p>
          <a:p>
            <a:r>
              <a:rPr lang="de-DE" b="1" dirty="0" smtClean="0"/>
              <a:t>Folgen:</a:t>
            </a:r>
            <a:r>
              <a:rPr lang="de-DE" dirty="0" smtClean="0"/>
              <a:t>		</a:t>
            </a:r>
          </a:p>
          <a:p>
            <a:r>
              <a:rPr lang="de-DE" dirty="0" smtClean="0"/>
              <a:t>Schwere Verletzungen des E-Scooter Nutzers (Rippenfrakturen – und Quetschungen, Milzruptur)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995936" y="4653136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Gericht</a:t>
            </a:r>
            <a:r>
              <a:rPr lang="de-DE" dirty="0" smtClean="0"/>
              <a:t> weist die Klage des E-Scooter Nutzers ab, die Standsicherheit des E-</a:t>
            </a:r>
            <a:r>
              <a:rPr lang="de-DE" dirty="0" err="1" smtClean="0"/>
              <a:t>Scooters</a:t>
            </a:r>
            <a:r>
              <a:rPr lang="de-DE" dirty="0" smtClean="0"/>
              <a:t> war bei 22-23 km/h und einer Kurvenfahrt nicht mehr gegeben, die Geschwindigkeit des Busses erachtet das Gericht als nicht überhöht. 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231" y="1248027"/>
            <a:ext cx="3293951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95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bis 3</a:t>
            </a:r>
            <a:r>
              <a:rPr lang="de-DE" dirty="0" smtClean="0"/>
              <a:t>. Gutachten der STUVA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26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STUVA-Gutachten belegt Gefahr des Kippens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9715" y="1267768"/>
            <a:ext cx="4171950" cy="4752974"/>
          </a:xfrm>
        </p:spPr>
        <p:txBody>
          <a:bodyPr/>
          <a:lstStyle/>
          <a:p>
            <a:pPr lvl="1">
              <a:buClr>
                <a:srgbClr val="057DAA"/>
              </a:buClr>
            </a:pPr>
            <a:r>
              <a:rPr lang="de-DE" dirty="0" smtClean="0">
                <a:solidFill>
                  <a:prstClr val="black"/>
                </a:solidFill>
              </a:rPr>
              <a:t>Auftraggeber VDV</a:t>
            </a:r>
          </a:p>
          <a:p>
            <a:pPr lvl="1">
              <a:buClr>
                <a:srgbClr val="057DAA"/>
              </a:buClr>
            </a:pPr>
            <a:r>
              <a:rPr lang="de-DE" dirty="0" smtClean="0">
                <a:solidFill>
                  <a:prstClr val="black"/>
                </a:solidFill>
              </a:rPr>
              <a:t>Prämisse: </a:t>
            </a:r>
          </a:p>
          <a:p>
            <a:pPr lvl="4">
              <a:buClr>
                <a:srgbClr val="057DAA"/>
              </a:buClr>
            </a:pPr>
            <a:r>
              <a:rPr lang="de-DE" dirty="0" smtClean="0">
                <a:solidFill>
                  <a:prstClr val="black"/>
                </a:solidFill>
              </a:rPr>
              <a:t>E-Scooter quer </a:t>
            </a:r>
            <a:r>
              <a:rPr lang="de-DE" dirty="0" smtClean="0">
                <a:solidFill>
                  <a:prstClr val="black"/>
                </a:solidFill>
              </a:rPr>
              <a:t>zur Fahrtrichtung aufgestellt</a:t>
            </a:r>
          </a:p>
          <a:p>
            <a:pPr lvl="1">
              <a:buClr>
                <a:srgbClr val="057DAA"/>
              </a:buClr>
            </a:pPr>
            <a:r>
              <a:rPr lang="de-DE" dirty="0" smtClean="0">
                <a:solidFill>
                  <a:prstClr val="black"/>
                </a:solidFill>
              </a:rPr>
              <a:t>Berechnung lässt Kippen aller Typen besetzt und unbesetzt </a:t>
            </a:r>
            <a:r>
              <a:rPr lang="de-DE" dirty="0" smtClean="0">
                <a:solidFill>
                  <a:prstClr val="black"/>
                </a:solidFill>
              </a:rPr>
              <a:t>mindestens bei Gefahrbremsung, meist aber schon bei Betriebsbremsungen erwarten</a:t>
            </a:r>
            <a:endParaRPr lang="de-DE" dirty="0" smtClean="0">
              <a:solidFill>
                <a:prstClr val="black"/>
              </a:solidFill>
            </a:endParaRPr>
          </a:p>
          <a:p>
            <a:pPr lvl="1">
              <a:buClr>
                <a:srgbClr val="057DAA"/>
              </a:buClr>
            </a:pPr>
            <a:r>
              <a:rPr lang="de-DE" dirty="0" smtClean="0">
                <a:solidFill>
                  <a:prstClr val="black"/>
                </a:solidFill>
              </a:rPr>
              <a:t>Durch Fahrversuche und gefährliche </a:t>
            </a:r>
            <a:r>
              <a:rPr lang="de-DE" dirty="0" smtClean="0">
                <a:solidFill>
                  <a:prstClr val="black"/>
                </a:solidFill>
              </a:rPr>
              <a:t>Ereignisse </a:t>
            </a:r>
            <a:r>
              <a:rPr lang="de-DE" dirty="0" smtClean="0">
                <a:solidFill>
                  <a:prstClr val="black"/>
                </a:solidFill>
              </a:rPr>
              <a:t>verifiziert</a:t>
            </a:r>
          </a:p>
          <a:p>
            <a:pPr lvl="1">
              <a:buClr>
                <a:srgbClr val="057DAA"/>
              </a:buClr>
            </a:pPr>
            <a:r>
              <a:rPr lang="de-DE" dirty="0" smtClean="0">
                <a:solidFill>
                  <a:prstClr val="black"/>
                </a:solidFill>
              </a:rPr>
              <a:t>Ergebnis </a:t>
            </a:r>
            <a:r>
              <a:rPr lang="de-DE" dirty="0" smtClean="0">
                <a:solidFill>
                  <a:prstClr val="black"/>
                </a:solidFill>
              </a:rPr>
              <a:t>wird </a:t>
            </a:r>
            <a:r>
              <a:rPr lang="de-DE" dirty="0" smtClean="0">
                <a:solidFill>
                  <a:prstClr val="black"/>
                </a:solidFill>
              </a:rPr>
              <a:t>– auch von Behindertenverbänden - </a:t>
            </a:r>
            <a:r>
              <a:rPr lang="de-DE" dirty="0" smtClean="0">
                <a:solidFill>
                  <a:prstClr val="black"/>
                </a:solidFill>
              </a:rPr>
              <a:t>nicht </a:t>
            </a:r>
            <a:br>
              <a:rPr lang="de-DE" dirty="0" smtClean="0">
                <a:solidFill>
                  <a:prstClr val="black"/>
                </a:solidFill>
              </a:rPr>
            </a:br>
            <a:r>
              <a:rPr lang="de-DE" dirty="0" smtClean="0">
                <a:solidFill>
                  <a:prstClr val="black"/>
                </a:solidFill>
              </a:rPr>
              <a:t>in </a:t>
            </a:r>
            <a:r>
              <a:rPr lang="de-DE" dirty="0" smtClean="0">
                <a:solidFill>
                  <a:prstClr val="black"/>
                </a:solidFill>
              </a:rPr>
              <a:t>Frage gestellt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69" y="2636912"/>
            <a:ext cx="4633484" cy="2985592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00808"/>
            <a:ext cx="1409319" cy="14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145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</a:t>
            </a:r>
            <a:r>
              <a:rPr lang="de-DE" dirty="0" smtClean="0"/>
              <a:t>. </a:t>
            </a:r>
            <a:r>
              <a:rPr lang="de-DE" dirty="0" smtClean="0"/>
              <a:t>STUVA-Gutachten, jetzt vom Land beauftragt</a:t>
            </a:r>
            <a:br>
              <a:rPr lang="de-DE" dirty="0" smtClean="0"/>
            </a:br>
            <a:r>
              <a:rPr lang="de-DE" dirty="0" smtClean="0"/>
              <a:t>sollte </a:t>
            </a:r>
            <a:r>
              <a:rPr lang="de-DE" dirty="0" smtClean="0"/>
              <a:t>„sichere“ Mitnahmemöglichkeiten </a:t>
            </a:r>
            <a:r>
              <a:rPr lang="de-DE" dirty="0" smtClean="0"/>
              <a:t>ermitteln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412775"/>
            <a:ext cx="8496300" cy="4608613"/>
          </a:xfrm>
        </p:spPr>
        <p:txBody>
          <a:bodyPr/>
          <a:lstStyle/>
          <a:p>
            <a:pPr lvl="1">
              <a:buClr>
                <a:srgbClr val="057DAA"/>
              </a:buClr>
            </a:pPr>
            <a:r>
              <a:rPr lang="de-DE" b="1" dirty="0" smtClean="0">
                <a:solidFill>
                  <a:prstClr val="black"/>
                </a:solidFill>
              </a:rPr>
              <a:t>Land NRW hat 2. Gutachten mit </a:t>
            </a:r>
            <a:r>
              <a:rPr lang="de-DE" b="1" dirty="0" smtClean="0">
                <a:solidFill>
                  <a:prstClr val="black"/>
                </a:solidFill>
              </a:rPr>
              <a:t>unvollständigem Untersuchungsumfang beauftragt</a:t>
            </a:r>
            <a:r>
              <a:rPr lang="de-DE" b="1" dirty="0" smtClean="0">
                <a:solidFill>
                  <a:prstClr val="black"/>
                </a:solidFill>
              </a:rPr>
              <a:t>:</a:t>
            </a:r>
          </a:p>
          <a:p>
            <a:pPr lvl="4">
              <a:buClr>
                <a:srgbClr val="057DAA"/>
              </a:buClr>
            </a:pPr>
            <a:r>
              <a:rPr lang="de-DE" dirty="0" smtClean="0">
                <a:ea typeface="VDV Office Brix Slab" panose="02000000000000000000" pitchFamily="2" charset="0"/>
                <a:cs typeface="Times New Roman" panose="02020603050405020304" pitchFamily="18" charset="0"/>
              </a:rPr>
              <a:t>Evaluierung </a:t>
            </a:r>
            <a:r>
              <a:rPr lang="de-DE" dirty="0">
                <a:ea typeface="VDV Office Brix Slab" panose="02000000000000000000" pitchFamily="2" charset="0"/>
                <a:cs typeface="Times New Roman" panose="02020603050405020304" pitchFamily="18" charset="0"/>
              </a:rPr>
              <a:t>der Mitnahme von E-Scootern </a:t>
            </a:r>
            <a:r>
              <a:rPr lang="de-DE" b="1" dirty="0">
                <a:ea typeface="VDV Office Brix Slab" panose="02000000000000000000" pitchFamily="2" charset="0"/>
                <a:cs typeface="Times New Roman" panose="02020603050405020304" pitchFamily="18" charset="0"/>
              </a:rPr>
              <a:t>in anderen Ländern </a:t>
            </a:r>
            <a:r>
              <a:rPr lang="de-DE" dirty="0">
                <a:ea typeface="VDV Office Brix Slab" panose="02000000000000000000" pitchFamily="2" charset="0"/>
                <a:cs typeface="Times New Roman" panose="02020603050405020304" pitchFamily="18" charset="0"/>
              </a:rPr>
              <a:t>und anderen </a:t>
            </a:r>
            <a:r>
              <a:rPr lang="de-DE" dirty="0" smtClean="0">
                <a:ea typeface="VDV Office Brix Slab" panose="02000000000000000000" pitchFamily="2" charset="0"/>
                <a:cs typeface="Times New Roman" panose="02020603050405020304" pitchFamily="18" charset="0"/>
              </a:rPr>
              <a:t>Verkehrsmitteln</a:t>
            </a:r>
          </a:p>
          <a:p>
            <a:pPr lvl="4">
              <a:buClr>
                <a:srgbClr val="057DAA"/>
              </a:buClr>
            </a:pPr>
            <a:r>
              <a:rPr lang="de-DE" dirty="0" smtClean="0">
                <a:ea typeface="VDV Office Brix Slab" panose="02000000000000000000" pitchFamily="2" charset="0"/>
                <a:cs typeface="Times New Roman" panose="02020603050405020304" pitchFamily="18" charset="0"/>
              </a:rPr>
              <a:t>Katalogisierung </a:t>
            </a:r>
            <a:r>
              <a:rPr lang="de-DE" dirty="0">
                <a:ea typeface="VDV Office Brix Slab" panose="02000000000000000000" pitchFamily="2" charset="0"/>
                <a:cs typeface="Times New Roman" panose="02020603050405020304" pitchFamily="18" charset="0"/>
              </a:rPr>
              <a:t>und </a:t>
            </a:r>
            <a:r>
              <a:rPr lang="de-DE" b="1" dirty="0">
                <a:ea typeface="VDV Office Brix Slab" panose="02000000000000000000" pitchFamily="2" charset="0"/>
                <a:cs typeface="Times New Roman" panose="02020603050405020304" pitchFamily="18" charset="0"/>
              </a:rPr>
              <a:t>Klassifizierung</a:t>
            </a:r>
            <a:r>
              <a:rPr lang="de-DE" dirty="0">
                <a:ea typeface="VDV Office Brix Slab" panose="02000000000000000000" pitchFamily="2" charset="0"/>
                <a:cs typeface="Times New Roman" panose="02020603050405020304" pitchFamily="18" charset="0"/>
              </a:rPr>
              <a:t> der E-Scooter – </a:t>
            </a:r>
            <a:r>
              <a:rPr lang="de-DE" dirty="0" smtClean="0">
                <a:ea typeface="VDV Office Brix Slab" panose="02000000000000000000" pitchFamily="2" charset="0"/>
                <a:cs typeface="Times New Roman" panose="02020603050405020304" pitchFamily="18" charset="0"/>
              </a:rPr>
              <a:t>Typen</a:t>
            </a:r>
          </a:p>
          <a:p>
            <a:pPr lvl="4">
              <a:buClr>
                <a:srgbClr val="057DAA"/>
              </a:buClr>
            </a:pPr>
            <a:r>
              <a:rPr lang="de-DE" dirty="0" smtClean="0">
                <a:ea typeface="VDV Office Brix Slab" panose="02000000000000000000" pitchFamily="2" charset="0"/>
                <a:cs typeface="Times New Roman" panose="02020603050405020304" pitchFamily="18" charset="0"/>
              </a:rPr>
              <a:t>Ermittlung </a:t>
            </a:r>
            <a:r>
              <a:rPr lang="de-DE" dirty="0">
                <a:ea typeface="VDV Office Brix Slab" panose="02000000000000000000" pitchFamily="2" charset="0"/>
                <a:cs typeface="Times New Roman" panose="02020603050405020304" pitchFamily="18" charset="0"/>
              </a:rPr>
              <a:t>der </a:t>
            </a:r>
            <a:r>
              <a:rPr lang="de-DE" b="1" dirty="0">
                <a:ea typeface="VDV Office Brix Slab" panose="02000000000000000000" pitchFamily="2" charset="0"/>
                <a:cs typeface="Times New Roman" panose="02020603050405020304" pitchFamily="18" charset="0"/>
              </a:rPr>
              <a:t>Voraussetzungen für eine Längsaufstellung </a:t>
            </a:r>
            <a:r>
              <a:rPr lang="de-DE" dirty="0">
                <a:ea typeface="VDV Office Brix Slab" panose="02000000000000000000" pitchFamily="2" charset="0"/>
                <a:cs typeface="Times New Roman" panose="02020603050405020304" pitchFamily="18" charset="0"/>
              </a:rPr>
              <a:t>des E-Scooters im </a:t>
            </a:r>
            <a:r>
              <a:rPr lang="de-DE" dirty="0" smtClean="0">
                <a:ea typeface="VDV Office Brix Slab" panose="02000000000000000000" pitchFamily="2" charset="0"/>
                <a:cs typeface="Times New Roman" panose="02020603050405020304" pitchFamily="18" charset="0"/>
              </a:rPr>
              <a:t>Bus einschl</a:t>
            </a:r>
            <a:r>
              <a:rPr lang="de-DE" dirty="0">
                <a:ea typeface="VDV Office Brix Slab" panose="02000000000000000000" pitchFamily="2" charset="0"/>
                <a:cs typeface="Times New Roman" panose="02020603050405020304" pitchFamily="18" charset="0"/>
              </a:rPr>
              <a:t>. Prüfung der hindernisfreien </a:t>
            </a:r>
            <a:r>
              <a:rPr lang="de-DE" dirty="0" smtClean="0">
                <a:ea typeface="VDV Office Brix Slab" panose="02000000000000000000" pitchFamily="2" charset="0"/>
                <a:cs typeface="Times New Roman" panose="02020603050405020304" pitchFamily="18" charset="0"/>
              </a:rPr>
              <a:t>Einfahrt </a:t>
            </a:r>
            <a:r>
              <a:rPr lang="de-DE" dirty="0">
                <a:ea typeface="VDV Office Brix Slab" panose="02000000000000000000" pitchFamily="2" charset="0"/>
                <a:cs typeface="Times New Roman" panose="02020603050405020304" pitchFamily="18" charset="0"/>
              </a:rPr>
              <a:t>über eine </a:t>
            </a:r>
            <a:r>
              <a:rPr lang="de-DE" dirty="0" smtClean="0">
                <a:ea typeface="VDV Office Brix Slab" panose="02000000000000000000" pitchFamily="2" charset="0"/>
                <a:cs typeface="Times New Roman" panose="02020603050405020304" pitchFamily="18" charset="0"/>
              </a:rPr>
              <a:t>Rampe</a:t>
            </a:r>
          </a:p>
          <a:p>
            <a:pPr lvl="4">
              <a:buClr>
                <a:srgbClr val="057DAA"/>
              </a:buClr>
            </a:pPr>
            <a:r>
              <a:rPr lang="de-DE" dirty="0" smtClean="0">
                <a:ea typeface="VDV Office Brix Slab" panose="02000000000000000000" pitchFamily="2" charset="0"/>
                <a:cs typeface="Times New Roman" panose="02020603050405020304" pitchFamily="18" charset="0"/>
              </a:rPr>
              <a:t>Aussagen </a:t>
            </a:r>
            <a:r>
              <a:rPr lang="de-DE" dirty="0">
                <a:ea typeface="VDV Office Brix Slab" panose="02000000000000000000" pitchFamily="2" charset="0"/>
                <a:cs typeface="Times New Roman" panose="02020603050405020304" pitchFamily="18" charset="0"/>
              </a:rPr>
              <a:t>zur „</a:t>
            </a:r>
            <a:r>
              <a:rPr lang="de-DE" b="1" dirty="0">
                <a:ea typeface="VDV Office Brix Slab" panose="02000000000000000000" pitchFamily="2" charset="0"/>
                <a:cs typeface="Times New Roman" panose="02020603050405020304" pitchFamily="18" charset="0"/>
              </a:rPr>
              <a:t>zu erreichenden Sicherheit </a:t>
            </a:r>
            <a:r>
              <a:rPr lang="de-DE" dirty="0">
                <a:ea typeface="VDV Office Brix Slab" panose="02000000000000000000" pitchFamily="2" charset="0"/>
                <a:cs typeface="Times New Roman" panose="02020603050405020304" pitchFamily="18" charset="0"/>
              </a:rPr>
              <a:t>des </a:t>
            </a:r>
            <a:r>
              <a:rPr lang="de-DE" dirty="0" err="1">
                <a:ea typeface="VDV Office Brix Slab" panose="02000000000000000000" pitchFamily="2" charset="0"/>
                <a:cs typeface="Times New Roman" panose="02020603050405020304" pitchFamily="18" charset="0"/>
              </a:rPr>
              <a:t>Aufsassen</a:t>
            </a:r>
            <a:r>
              <a:rPr lang="de-DE" dirty="0">
                <a:ea typeface="VDV Office Brix Slab" panose="02000000000000000000" pitchFamily="2" charset="0"/>
                <a:cs typeface="Times New Roman" panose="02020603050405020304" pitchFamily="18" charset="0"/>
              </a:rPr>
              <a:t> eines Elektromobils bei der Beförderung in einem Kraftfahrzeug“ durch Auswertung der </a:t>
            </a:r>
            <a:r>
              <a:rPr lang="de-DE" b="1" dirty="0">
                <a:ea typeface="VDV Office Brix Slab" panose="02000000000000000000" pitchFamily="2" charset="0"/>
                <a:cs typeface="Times New Roman" panose="02020603050405020304" pitchFamily="18" charset="0"/>
              </a:rPr>
              <a:t>Bedienungsanleitunge</a:t>
            </a:r>
            <a:r>
              <a:rPr lang="de-DE" dirty="0">
                <a:ea typeface="VDV Office Brix Slab" panose="02000000000000000000" pitchFamily="2" charset="0"/>
                <a:cs typeface="Times New Roman" panose="02020603050405020304" pitchFamily="18" charset="0"/>
              </a:rPr>
              <a:t>n und </a:t>
            </a:r>
            <a:r>
              <a:rPr lang="de-DE" b="1" dirty="0" smtClean="0">
                <a:ea typeface="VDV Office Brix Slab" panose="02000000000000000000" pitchFamily="2" charset="0"/>
                <a:cs typeface="Times New Roman" panose="02020603050405020304" pitchFamily="18" charset="0"/>
              </a:rPr>
              <a:t>Experteninterviews</a:t>
            </a:r>
            <a:r>
              <a:rPr lang="de-DE" dirty="0" smtClean="0">
                <a:ea typeface="VDV Office Brix Slab" panose="02000000000000000000" pitchFamily="2" charset="0"/>
                <a:cs typeface="Times New Roman" panose="02020603050405020304" pitchFamily="18" charset="0"/>
              </a:rPr>
              <a:t>	</a:t>
            </a:r>
          </a:p>
          <a:p>
            <a:pPr lvl="4">
              <a:buClr>
                <a:srgbClr val="057DAA"/>
              </a:buClr>
            </a:pPr>
            <a:r>
              <a:rPr lang="de-DE" b="1" dirty="0" smtClean="0">
                <a:ea typeface="VDV Office Brix Slab" panose="02000000000000000000" pitchFamily="2" charset="0"/>
                <a:cs typeface="Times New Roman" panose="02020603050405020304" pitchFamily="18" charset="0"/>
              </a:rPr>
              <a:t>Evaluierung </a:t>
            </a:r>
            <a:r>
              <a:rPr lang="de-DE" b="1" dirty="0">
                <a:ea typeface="VDV Office Brix Slab" panose="02000000000000000000" pitchFamily="2" charset="0"/>
                <a:cs typeface="Times New Roman" panose="02020603050405020304" pitchFamily="18" charset="0"/>
              </a:rPr>
              <a:t>etwaiger Sicherungsmöglichkeiten </a:t>
            </a:r>
            <a:r>
              <a:rPr lang="de-DE" dirty="0">
                <a:ea typeface="VDV Office Brix Slab" panose="02000000000000000000" pitchFamily="2" charset="0"/>
                <a:cs typeface="Times New Roman" panose="02020603050405020304" pitchFamily="18" charset="0"/>
              </a:rPr>
              <a:t>des E-Scooters im Fahrzeug durch </a:t>
            </a:r>
            <a:r>
              <a:rPr lang="de-DE" dirty="0" smtClean="0">
                <a:ea typeface="VDV Office Brix Slab" panose="02000000000000000000" pitchFamily="2" charset="0"/>
                <a:cs typeface="Times New Roman" panose="02020603050405020304" pitchFamily="18" charset="0"/>
              </a:rPr>
              <a:t>Experteninterviews</a:t>
            </a:r>
          </a:p>
          <a:p>
            <a:pPr lvl="4">
              <a:buClr>
                <a:srgbClr val="057DAA"/>
              </a:buClr>
            </a:pPr>
            <a:endParaRPr lang="de-DE" dirty="0" smtClean="0">
              <a:ea typeface="VDV Office Brix Slab" panose="02000000000000000000" pitchFamily="2" charset="0"/>
              <a:cs typeface="Times New Roman" panose="02020603050405020304" pitchFamily="18" charset="0"/>
            </a:endParaRPr>
          </a:p>
          <a:p>
            <a:pPr lvl="4">
              <a:buClr>
                <a:srgbClr val="057DAA"/>
              </a:buClr>
            </a:pPr>
            <a:r>
              <a:rPr lang="de-DE" b="1" dirty="0" smtClean="0">
                <a:ea typeface="VDV Office Brix Slab" panose="02000000000000000000" pitchFamily="2" charset="0"/>
                <a:cs typeface="Times New Roman" panose="02020603050405020304" pitchFamily="18" charset="0"/>
              </a:rPr>
              <a:t>Aber: keine </a:t>
            </a:r>
            <a:r>
              <a:rPr lang="de-DE" b="1" dirty="0" smtClean="0">
                <a:ea typeface="VDV Office Brix Slab" panose="02000000000000000000" pitchFamily="2" charset="0"/>
                <a:cs typeface="Times New Roman" panose="02020603050405020304" pitchFamily="18" charset="0"/>
              </a:rPr>
              <a:t>Definition der „Sicherheit“</a:t>
            </a:r>
          </a:p>
          <a:p>
            <a:pPr lvl="4">
              <a:buClr>
                <a:srgbClr val="057DAA"/>
              </a:buClr>
            </a:pPr>
            <a:r>
              <a:rPr lang="de-DE" b="1" dirty="0" smtClean="0">
                <a:ea typeface="VDV Office Brix Slab" panose="02000000000000000000" pitchFamily="2" charset="0"/>
                <a:cs typeface="Times New Roman" panose="02020603050405020304" pitchFamily="18" charset="0"/>
              </a:rPr>
              <a:t>Aber</a:t>
            </a:r>
            <a:r>
              <a:rPr lang="de-DE" b="1" dirty="0" smtClean="0">
                <a:ea typeface="VDV Office Brix Slab" panose="02000000000000000000" pitchFamily="2" charset="0"/>
                <a:cs typeface="Times New Roman" panose="02020603050405020304" pitchFamily="18" charset="0"/>
              </a:rPr>
              <a:t>: keine eigenen Prüfungen/Fahrversuche zur Standsicherheit im Bus</a:t>
            </a:r>
          </a:p>
          <a:p>
            <a:pPr lvl="4">
              <a:buClr>
                <a:srgbClr val="057DAA"/>
              </a:buClr>
            </a:pPr>
            <a:r>
              <a:rPr lang="de-DE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Aber: Fahrversuche „Dritter“ (KVG, Kiel; RLG, Soest) sollen über Untersuchungsauftrag hinaus „ausgewertet“ werden</a:t>
            </a:r>
            <a:endParaRPr lang="de-DE" b="1" dirty="0">
              <a:solidFill>
                <a:prstClr val="black"/>
              </a:solidFill>
            </a:endParaRPr>
          </a:p>
          <a:p>
            <a:pPr marL="0" lvl="1" indent="0">
              <a:buClr>
                <a:srgbClr val="057DAA"/>
              </a:buClr>
              <a:buNone/>
            </a:pPr>
            <a:endParaRPr lang="de-DE" dirty="0" smtClean="0">
              <a:solidFill>
                <a:prstClr val="black"/>
              </a:solidFill>
            </a:endParaRPr>
          </a:p>
          <a:p>
            <a:pPr marL="0" lvl="1" indent="0">
              <a:buClr>
                <a:srgbClr val="057DAA"/>
              </a:buClr>
              <a:buNone/>
            </a:pPr>
            <a:endParaRPr lang="de-DE" dirty="0" smtClean="0">
              <a:solidFill>
                <a:prstClr val="black"/>
              </a:solidFill>
            </a:endParaRPr>
          </a:p>
          <a:p>
            <a:pPr marL="342900" lvl="1" indent="-342900">
              <a:buClr>
                <a:srgbClr val="057DAA"/>
              </a:buClr>
              <a:buAutoNum type="arabicPeriod"/>
            </a:pPr>
            <a:endParaRPr lang="de-DE" dirty="0" smtClean="0">
              <a:solidFill>
                <a:prstClr val="black"/>
              </a:solidFill>
            </a:endParaRPr>
          </a:p>
          <a:p>
            <a:pPr lvl="1">
              <a:buClr>
                <a:srgbClr val="057DAA"/>
              </a:buClr>
            </a:pPr>
            <a:endParaRPr lang="de-DE" dirty="0">
              <a:solidFill>
                <a:prstClr val="black"/>
              </a:solidFill>
            </a:endParaRPr>
          </a:p>
          <a:p>
            <a:pPr marL="0" lvl="1" indent="0">
              <a:buClr>
                <a:srgbClr val="057DAA"/>
              </a:buClr>
              <a:buNone/>
            </a:pPr>
            <a:endParaRPr lang="de-DE" dirty="0" smtClean="0">
              <a:solidFill>
                <a:prstClr val="black"/>
              </a:solidFill>
            </a:endParaRPr>
          </a:p>
          <a:p>
            <a:pPr lvl="1">
              <a:buClr>
                <a:srgbClr val="057DAA"/>
              </a:buClr>
            </a:pPr>
            <a:endParaRPr lang="de-DE" dirty="0" smtClean="0">
              <a:solidFill>
                <a:prstClr val="black"/>
              </a:solidFill>
            </a:endParaRPr>
          </a:p>
          <a:p>
            <a:pPr lvl="1">
              <a:buClr>
                <a:srgbClr val="057DAA"/>
              </a:buClr>
            </a:pPr>
            <a:endParaRPr lang="de-DE" b="1" dirty="0">
              <a:solidFill>
                <a:prstClr val="black"/>
              </a:solidFill>
            </a:endParaRP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5403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97035"/>
            <a:ext cx="8496300" cy="864840"/>
          </a:xfrm>
        </p:spPr>
        <p:txBody>
          <a:bodyPr/>
          <a:lstStyle/>
          <a:p>
            <a:r>
              <a:rPr lang="de-DE" dirty="0" smtClean="0"/>
              <a:t>2. STUVA – Gutachten hält </a:t>
            </a:r>
            <a:r>
              <a:rPr lang="de-DE" dirty="0" smtClean="0"/>
              <a:t>„sichere Beförderung“ unter Beachtung zahlreicher Kriterien für </a:t>
            </a:r>
            <a:r>
              <a:rPr lang="de-DE" dirty="0" smtClean="0"/>
              <a:t>möglich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057DAA"/>
              </a:buClr>
            </a:pPr>
            <a:r>
              <a:rPr lang="de-DE" b="1" dirty="0" smtClean="0">
                <a:solidFill>
                  <a:prstClr val="black"/>
                </a:solidFill>
              </a:rPr>
              <a:t>E-Scooter</a:t>
            </a:r>
          </a:p>
          <a:p>
            <a:pPr lvl="4">
              <a:buClr>
                <a:srgbClr val="057DAA"/>
              </a:buClr>
            </a:pPr>
            <a:r>
              <a:rPr lang="de-DE" dirty="0" smtClean="0">
                <a:solidFill>
                  <a:prstClr val="black"/>
                </a:solidFill>
              </a:rPr>
              <a:t>vierrädrig (nicht: dreirädrig)</a:t>
            </a:r>
          </a:p>
          <a:p>
            <a:pPr lvl="4">
              <a:buClr>
                <a:srgbClr val="057DAA"/>
              </a:buClr>
            </a:pPr>
            <a:r>
              <a:rPr lang="de-DE" dirty="0" smtClean="0">
                <a:solidFill>
                  <a:prstClr val="black"/>
                </a:solidFill>
              </a:rPr>
              <a:t>max. 120 cm lang</a:t>
            </a:r>
          </a:p>
          <a:p>
            <a:pPr lvl="4">
              <a:buClr>
                <a:srgbClr val="057DAA"/>
              </a:buClr>
            </a:pPr>
            <a:r>
              <a:rPr lang="de-DE" dirty="0" smtClean="0">
                <a:solidFill>
                  <a:prstClr val="black"/>
                </a:solidFill>
              </a:rPr>
              <a:t>max. Gesamtgewicht einschl. Nutzer und Gepäck 300 kg </a:t>
            </a:r>
            <a:r>
              <a:rPr lang="de-DE" dirty="0" smtClean="0">
                <a:solidFill>
                  <a:prstClr val="black"/>
                </a:solidFill>
              </a:rPr>
              <a:t>(entspricht Traglast </a:t>
            </a:r>
            <a:r>
              <a:rPr lang="de-DE" dirty="0" smtClean="0">
                <a:solidFill>
                  <a:prstClr val="black"/>
                </a:solidFill>
              </a:rPr>
              <a:t>Rampe)</a:t>
            </a:r>
          </a:p>
          <a:p>
            <a:pPr lvl="4">
              <a:buClr>
                <a:srgbClr val="057DAA"/>
              </a:buClr>
            </a:pPr>
            <a:r>
              <a:rPr lang="de-DE" dirty="0" smtClean="0">
                <a:solidFill>
                  <a:prstClr val="black"/>
                </a:solidFill>
              </a:rPr>
              <a:t>rückwärtsgewandte Aufstellung an Rollstuhl - Prallplatte</a:t>
            </a:r>
          </a:p>
          <a:p>
            <a:pPr lvl="1">
              <a:buClr>
                <a:srgbClr val="057DAA"/>
              </a:buClr>
            </a:pPr>
            <a:r>
              <a:rPr lang="de-DE" b="1" dirty="0" smtClean="0">
                <a:solidFill>
                  <a:prstClr val="black"/>
                </a:solidFill>
              </a:rPr>
              <a:t>Bus:</a:t>
            </a:r>
          </a:p>
          <a:p>
            <a:pPr lvl="4">
              <a:buClr>
                <a:srgbClr val="057DAA"/>
              </a:buClr>
            </a:pPr>
            <a:r>
              <a:rPr lang="de-DE" dirty="0" smtClean="0">
                <a:solidFill>
                  <a:prstClr val="black"/>
                </a:solidFill>
              </a:rPr>
              <a:t>eine große (mind. 200 cm lichte </a:t>
            </a:r>
            <a:r>
              <a:rPr lang="de-DE" dirty="0" smtClean="0">
                <a:solidFill>
                  <a:prstClr val="black"/>
                </a:solidFill>
              </a:rPr>
              <a:t>Weite) </a:t>
            </a:r>
            <a:r>
              <a:rPr lang="de-DE" dirty="0" smtClean="0">
                <a:solidFill>
                  <a:prstClr val="black"/>
                </a:solidFill>
              </a:rPr>
              <a:t>Mehrzweckfläche gegenüber </a:t>
            </a:r>
            <a:r>
              <a:rPr lang="de-DE" dirty="0">
                <a:solidFill>
                  <a:prstClr val="black"/>
                </a:solidFill>
              </a:rPr>
              <a:t>der Tür </a:t>
            </a:r>
            <a:r>
              <a:rPr lang="de-DE" dirty="0" smtClean="0">
                <a:solidFill>
                  <a:prstClr val="black"/>
                </a:solidFill>
              </a:rPr>
              <a:t>oder </a:t>
            </a:r>
            <a:r>
              <a:rPr lang="de-DE" dirty="0" smtClean="0">
                <a:solidFill>
                  <a:prstClr val="black"/>
                </a:solidFill>
              </a:rPr>
              <a:t>zwei kleinere, davon eine </a:t>
            </a:r>
            <a:r>
              <a:rPr lang="de-DE" dirty="0" smtClean="0">
                <a:solidFill>
                  <a:prstClr val="black"/>
                </a:solidFill>
              </a:rPr>
              <a:t>(mind. 150 cm) an der </a:t>
            </a:r>
            <a:r>
              <a:rPr lang="de-DE" dirty="0" err="1" smtClean="0">
                <a:solidFill>
                  <a:prstClr val="black"/>
                </a:solidFill>
              </a:rPr>
              <a:t>Türseite</a:t>
            </a:r>
            <a:r>
              <a:rPr lang="de-DE" dirty="0" smtClean="0">
                <a:solidFill>
                  <a:prstClr val="black"/>
                </a:solidFill>
              </a:rPr>
              <a:t> des Busses </a:t>
            </a:r>
          </a:p>
          <a:p>
            <a:pPr lvl="4">
              <a:buClr>
                <a:srgbClr val="057DAA"/>
              </a:buClr>
            </a:pPr>
            <a:r>
              <a:rPr lang="de-DE" dirty="0" smtClean="0">
                <a:solidFill>
                  <a:prstClr val="black"/>
                </a:solidFill>
              </a:rPr>
              <a:t>Keine </a:t>
            </a:r>
            <a:r>
              <a:rPr lang="de-DE" dirty="0" smtClean="0">
                <a:solidFill>
                  <a:prstClr val="black"/>
                </a:solidFill>
              </a:rPr>
              <a:t>hinderlichen Podeste</a:t>
            </a:r>
            <a:r>
              <a:rPr lang="de-DE" dirty="0" smtClean="0">
                <a:solidFill>
                  <a:prstClr val="black"/>
                </a:solidFill>
              </a:rPr>
              <a:t>, Haltestangen, ggf. Innenschwenktüren o. ä.</a:t>
            </a:r>
          </a:p>
          <a:p>
            <a:pPr lvl="4">
              <a:buClr>
                <a:srgbClr val="057DAA"/>
              </a:buClr>
            </a:pPr>
            <a:r>
              <a:rPr lang="de-DE" dirty="0" smtClean="0">
                <a:solidFill>
                  <a:prstClr val="black"/>
                </a:solidFill>
              </a:rPr>
              <a:t>Rollstuhl – Stellplatz nach UN/ECE R 107 </a:t>
            </a:r>
            <a:r>
              <a:rPr lang="de-DE" b="1" dirty="0" smtClean="0">
                <a:solidFill>
                  <a:prstClr val="black"/>
                </a:solidFill>
              </a:rPr>
              <a:t>einschl. Haltebügel zum Gang</a:t>
            </a:r>
          </a:p>
          <a:p>
            <a:pPr lvl="1">
              <a:buClr>
                <a:srgbClr val="057DAA"/>
              </a:buClr>
            </a:pPr>
            <a:r>
              <a:rPr lang="de-DE" b="1" dirty="0" smtClean="0">
                <a:solidFill>
                  <a:prstClr val="black"/>
                </a:solidFill>
              </a:rPr>
              <a:t>E-Scooter – Nutzer:</a:t>
            </a:r>
          </a:p>
          <a:p>
            <a:pPr lvl="4">
              <a:buClr>
                <a:srgbClr val="057DAA"/>
              </a:buClr>
            </a:pPr>
            <a:r>
              <a:rPr lang="de-DE" dirty="0" smtClean="0">
                <a:solidFill>
                  <a:prstClr val="black"/>
                </a:solidFill>
              </a:rPr>
              <a:t>muss Fahrfertigkeiten in einer „Prüfung (E-Scooter – Führerschein)“ nachweisen</a:t>
            </a:r>
          </a:p>
          <a:p>
            <a:pPr lvl="4">
              <a:buClr>
                <a:srgbClr val="057DAA"/>
              </a:buClr>
            </a:pPr>
            <a:r>
              <a:rPr lang="de-DE" dirty="0" smtClean="0">
                <a:solidFill>
                  <a:prstClr val="black"/>
                </a:solidFill>
              </a:rPr>
              <a:t>muss über Sicherheitsanforderungen belehrt werden</a:t>
            </a:r>
          </a:p>
          <a:p>
            <a:pPr lvl="4">
              <a:buClr>
                <a:srgbClr val="057DAA"/>
              </a:buClr>
            </a:pPr>
            <a:r>
              <a:rPr lang="de-DE" dirty="0" smtClean="0">
                <a:solidFill>
                  <a:prstClr val="black"/>
                </a:solidFill>
              </a:rPr>
              <a:t>muss schwerbehindert mit Merkzeichen G/</a:t>
            </a:r>
            <a:r>
              <a:rPr lang="de-DE" dirty="0" err="1" smtClean="0">
                <a:solidFill>
                  <a:prstClr val="black"/>
                </a:solidFill>
              </a:rPr>
              <a:t>aG</a:t>
            </a:r>
            <a:r>
              <a:rPr lang="de-DE" dirty="0" smtClean="0">
                <a:solidFill>
                  <a:prstClr val="black"/>
                </a:solidFill>
              </a:rPr>
              <a:t> sein</a:t>
            </a:r>
          </a:p>
          <a:p>
            <a:pPr lvl="4">
              <a:buClr>
                <a:srgbClr val="057DAA"/>
              </a:buClr>
            </a:pPr>
            <a:r>
              <a:rPr lang="de-DE" dirty="0" smtClean="0">
                <a:solidFill>
                  <a:prstClr val="black"/>
                </a:solidFill>
              </a:rPr>
              <a:t>Nutzer bleibt auf dem E-Scooter während des Transports im Bus sitzen</a:t>
            </a:r>
            <a:endParaRPr lang="de-DE" dirty="0">
              <a:solidFill>
                <a:prstClr val="black"/>
              </a:solidFill>
            </a:endParaRP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312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VDV NRW:</a:t>
            </a:r>
            <a:br>
              <a:rPr lang="de-DE" dirty="0" smtClean="0"/>
            </a:br>
            <a:r>
              <a:rPr lang="de-DE" dirty="0" smtClean="0"/>
              <a:t>2</a:t>
            </a:r>
            <a:r>
              <a:rPr lang="de-DE" dirty="0" smtClean="0"/>
              <a:t>. </a:t>
            </a:r>
            <a:r>
              <a:rPr lang="de-DE" dirty="0" smtClean="0"/>
              <a:t>Gutachtens lässt viele sicherheitsrelevante Fragen offen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268413"/>
            <a:ext cx="8640638" cy="4752975"/>
          </a:xfrm>
        </p:spPr>
        <p:txBody>
          <a:bodyPr/>
          <a:lstStyle/>
          <a:p>
            <a:pPr lvl="1"/>
            <a:r>
              <a:rPr lang="de-DE" b="1" dirty="0" smtClean="0">
                <a:solidFill>
                  <a:prstClr val="black"/>
                </a:solidFill>
              </a:rPr>
              <a:t>gefahrloser Transport von E-Scootern wurde vorausgesetzt</a:t>
            </a:r>
            <a:r>
              <a:rPr lang="de-DE" dirty="0" smtClean="0">
                <a:solidFill>
                  <a:prstClr val="black"/>
                </a:solidFill>
              </a:rPr>
              <a:t>, nicht aber </a:t>
            </a:r>
            <a:r>
              <a:rPr lang="de-DE" dirty="0" smtClean="0">
                <a:solidFill>
                  <a:prstClr val="black"/>
                </a:solidFill>
              </a:rPr>
              <a:t>nachgewiesen</a:t>
            </a:r>
          </a:p>
          <a:p>
            <a:pPr lvl="4"/>
            <a:r>
              <a:rPr lang="de-DE" dirty="0" smtClean="0">
                <a:solidFill>
                  <a:prstClr val="black"/>
                </a:solidFill>
              </a:rPr>
              <a:t>keine Auseinandersetzung mit Fahrversuchen, die Umkippen und Ausdrehen selbst bei „günstigen“ Rahmenbedingungen erwarten lassen</a:t>
            </a:r>
          </a:p>
          <a:p>
            <a:pPr lvl="4"/>
            <a:r>
              <a:rPr lang="de-DE" dirty="0" smtClean="0">
                <a:solidFill>
                  <a:prstClr val="black"/>
                </a:solidFill>
              </a:rPr>
              <a:t>keine Darlegung der zulässigen/vertretbaren Querbeschleunigung</a:t>
            </a:r>
          </a:p>
          <a:p>
            <a:pPr lvl="4"/>
            <a:r>
              <a:rPr lang="de-DE" dirty="0" smtClean="0">
                <a:solidFill>
                  <a:prstClr val="black"/>
                </a:solidFill>
              </a:rPr>
              <a:t>keine Auseinandersetzung mit Betriebsanleitungen und Normen zur Ladungssicherung</a:t>
            </a:r>
            <a:endParaRPr lang="de-DE" dirty="0" smtClean="0">
              <a:solidFill>
                <a:prstClr val="black"/>
              </a:solidFill>
            </a:endParaRPr>
          </a:p>
          <a:p>
            <a:pPr lvl="1"/>
            <a:r>
              <a:rPr lang="de-DE" dirty="0" smtClean="0">
                <a:solidFill>
                  <a:prstClr val="black"/>
                </a:solidFill>
              </a:rPr>
              <a:t>Test</a:t>
            </a:r>
            <a:r>
              <a:rPr lang="de-DE" dirty="0" smtClean="0">
                <a:solidFill>
                  <a:prstClr val="black"/>
                </a:solidFill>
              </a:rPr>
              <a:t>aufbau wurde nicht dargestellt, er erfolgte wohl unter Laborbedingungen, zu ebener Erde und mit nicht mobilitätsbeeinträchtigten Nutzern</a:t>
            </a:r>
          </a:p>
          <a:p>
            <a:pPr lvl="1"/>
            <a:endParaRPr lang="de-DE" dirty="0" smtClean="0">
              <a:solidFill>
                <a:prstClr val="black"/>
              </a:solidFill>
            </a:endParaRPr>
          </a:p>
          <a:p>
            <a:pPr lvl="1"/>
            <a:r>
              <a:rPr lang="de-DE" b="1" dirty="0" smtClean="0">
                <a:solidFill>
                  <a:prstClr val="black"/>
                </a:solidFill>
              </a:rPr>
              <a:t>Grundsätzlich wäre zu klären:</a:t>
            </a:r>
          </a:p>
          <a:p>
            <a:pPr lvl="4"/>
            <a:r>
              <a:rPr lang="de-DE" dirty="0" smtClean="0">
                <a:solidFill>
                  <a:prstClr val="black"/>
                </a:solidFill>
              </a:rPr>
              <a:t>was ist sicher? </a:t>
            </a:r>
          </a:p>
          <a:p>
            <a:pPr lvl="4"/>
            <a:r>
              <a:rPr lang="de-DE" dirty="0" smtClean="0">
                <a:solidFill>
                  <a:prstClr val="black"/>
                </a:solidFill>
              </a:rPr>
              <a:t>Interessenabwägung, zumindest Darstellung der Konfliktlinien (Fahrplantreue, Reisegeschwindigkeit, Konkurrenz </a:t>
            </a:r>
            <a:r>
              <a:rPr lang="de-DE" dirty="0">
                <a:solidFill>
                  <a:prstClr val="black"/>
                </a:solidFill>
              </a:rPr>
              <a:t>S</a:t>
            </a:r>
            <a:r>
              <a:rPr lang="de-DE" dirty="0" smtClean="0">
                <a:solidFill>
                  <a:prstClr val="black"/>
                </a:solidFill>
              </a:rPr>
              <a:t>ondernutzungsflächen, Sitzplätze usw.)</a:t>
            </a:r>
          </a:p>
          <a:p>
            <a:pPr lvl="4"/>
            <a:r>
              <a:rPr lang="de-DE" dirty="0" smtClean="0">
                <a:solidFill>
                  <a:prstClr val="black"/>
                </a:solidFill>
              </a:rPr>
              <a:t>technische Eignung der E-Scooter und Busse (!) für die Mitnahme</a:t>
            </a:r>
          </a:p>
          <a:p>
            <a:pPr lvl="4"/>
            <a:r>
              <a:rPr lang="de-DE" dirty="0" smtClean="0">
                <a:solidFill>
                  <a:prstClr val="black"/>
                </a:solidFill>
              </a:rPr>
              <a:t>Auseinandersetzung mit Warnungen/Verboten in Betriebsanleitungen der E-Scooter</a:t>
            </a:r>
          </a:p>
          <a:p>
            <a:pPr lvl="4"/>
            <a:r>
              <a:rPr lang="de-DE" dirty="0" smtClean="0">
                <a:solidFill>
                  <a:prstClr val="black"/>
                </a:solidFill>
              </a:rPr>
              <a:t>Auswirkungen der Mitnahme auf das Fahrpersonal (Überprüfung Voraussetzungen, Einweisen bei Einfahrt, Überwachen der ordnungsgemäßen Aufstellung)</a:t>
            </a:r>
          </a:p>
          <a:p>
            <a:pPr lvl="5"/>
            <a:endParaRPr lang="de-DE" dirty="0" smtClean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5049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Kritik des VDV NRW zum 2. Gutachten </a:t>
            </a:r>
            <a:br>
              <a:rPr lang="de-DE" dirty="0" smtClean="0"/>
            </a:br>
            <a:r>
              <a:rPr lang="de-DE" dirty="0" smtClean="0"/>
              <a:t>wurde am „Runden Tisch“ nachvollzogen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b="1" dirty="0" smtClean="0"/>
              <a:t>Ein Hersteller</a:t>
            </a:r>
            <a:r>
              <a:rPr lang="de-DE" dirty="0" smtClean="0"/>
              <a:t> hat darauf hingewiesen, dass </a:t>
            </a:r>
            <a:r>
              <a:rPr lang="de-DE" b="1" dirty="0" smtClean="0"/>
              <a:t>E-Scooter tatsächlich technisch nicht geeignet </a:t>
            </a:r>
            <a:r>
              <a:rPr lang="de-DE" dirty="0" smtClean="0"/>
              <a:t>sind für die Mitnahmen im ÖPNV</a:t>
            </a:r>
          </a:p>
          <a:p>
            <a:pPr lvl="4"/>
            <a:r>
              <a:rPr lang="de-DE" dirty="0" smtClean="0"/>
              <a:t>Hersteller treffen besondere Überwachungspflichten für Medizinprodukte</a:t>
            </a:r>
          </a:p>
          <a:p>
            <a:pPr lvl="4"/>
            <a:r>
              <a:rPr lang="de-DE" dirty="0" smtClean="0"/>
              <a:t>Warnung erfolgte nicht „ins Blaue hinein“, nur um Haftung zu vermeiden</a:t>
            </a:r>
          </a:p>
          <a:p>
            <a:pPr lvl="1"/>
            <a:r>
              <a:rPr lang="de-DE" dirty="0" smtClean="0"/>
              <a:t> Behindertenverbände haben Gefahr ebenfalls nicht begründet in Abrede gestellt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Einstimmig wurde vereinbart, dass das Land ein technisches </a:t>
            </a:r>
            <a:r>
              <a:rPr lang="de-DE" b="1" dirty="0" smtClean="0"/>
              <a:t>3. STUVA – Gutachten </a:t>
            </a:r>
            <a:r>
              <a:rPr lang="de-DE" dirty="0" smtClean="0"/>
              <a:t>und eine </a:t>
            </a:r>
            <a:r>
              <a:rPr lang="de-DE" b="1" dirty="0" smtClean="0"/>
              <a:t>rechtliche Prüfung </a:t>
            </a:r>
            <a:r>
              <a:rPr lang="de-DE" dirty="0" smtClean="0"/>
              <a:t>folgenden Inhalts beauftragen soll:</a:t>
            </a:r>
          </a:p>
          <a:p>
            <a:pPr lvl="3"/>
            <a:r>
              <a:rPr lang="de-DE" dirty="0" smtClean="0"/>
              <a:t>Beschaffenheit des gangseitigen Haltebügels, um ein „Umkippen“ zu verhindern</a:t>
            </a:r>
          </a:p>
          <a:p>
            <a:pPr lvl="3"/>
            <a:r>
              <a:rPr lang="de-DE" dirty="0" smtClean="0"/>
              <a:t>Mindestmaße des E-Scooters, um beim Kippen ein „sicheres Auffangen“ durch </a:t>
            </a:r>
            <a:r>
              <a:rPr lang="de-DE" dirty="0"/>
              <a:t>H</a:t>
            </a:r>
            <a:r>
              <a:rPr lang="de-DE" dirty="0" smtClean="0"/>
              <a:t>altebügel zu gewährleisten (kleinster zul. E-Scooter ist nur 37 cm breit)</a:t>
            </a:r>
          </a:p>
          <a:p>
            <a:pPr lvl="3"/>
            <a:r>
              <a:rPr lang="de-DE" dirty="0"/>
              <a:t>E</a:t>
            </a:r>
            <a:r>
              <a:rPr lang="de-DE" dirty="0" smtClean="0"/>
              <a:t>rmittlung Rahmenbedingungen zur Erteilung einer Konformitätsbescheinigung für  Mitnahme durch E-Scooter-Hersteller</a:t>
            </a:r>
          </a:p>
          <a:p>
            <a:pPr lvl="3"/>
            <a:r>
              <a:rPr lang="de-DE" dirty="0" smtClean="0"/>
              <a:t>Berechnung der notwendigen Bodenfreiheit</a:t>
            </a:r>
          </a:p>
          <a:p>
            <a:pPr lvl="3"/>
            <a:r>
              <a:rPr lang="de-DE" dirty="0" smtClean="0"/>
              <a:t>haftungsrechtliche Konsequenzen für Mitarbeiter, Betriebsleiter und Unternehmensorgane in verschiedenen Fallkonstellationen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60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Worum geht‘s?</a:t>
            </a:r>
            <a:br>
              <a:rPr lang="de-DE" dirty="0" smtClean="0"/>
            </a:br>
            <a:r>
              <a:rPr lang="de-DE" dirty="0" smtClean="0"/>
              <a:t>Was sind E-Scooter?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933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VDV hat weitere Ergänzungen des Untersuchungsgegenstandes angeregt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b="1" dirty="0" smtClean="0"/>
              <a:t>Ziel: das 3. STUVA – Gutachten sollte alle Fragen wirklich abschließend klären</a:t>
            </a:r>
          </a:p>
          <a:p>
            <a:pPr lvl="1"/>
            <a:r>
              <a:rPr lang="de-DE" b="1" dirty="0" smtClean="0"/>
              <a:t>technische Fragen:</a:t>
            </a:r>
            <a:endParaRPr lang="de-DE" b="1" dirty="0"/>
          </a:p>
          <a:p>
            <a:pPr lvl="4"/>
            <a:r>
              <a:rPr lang="de-DE" dirty="0" smtClean="0"/>
              <a:t>Krafteinwirkung im Falle des Kippens auf den gangseitigen </a:t>
            </a:r>
            <a:r>
              <a:rPr lang="de-DE" dirty="0"/>
              <a:t>H</a:t>
            </a:r>
            <a:r>
              <a:rPr lang="de-DE" dirty="0" smtClean="0"/>
              <a:t>altebügel und dessen hinreichende Dimensionierung?</a:t>
            </a:r>
          </a:p>
          <a:p>
            <a:pPr lvl="4"/>
            <a:r>
              <a:rPr lang="de-DE" dirty="0"/>
              <a:t>A</a:t>
            </a:r>
            <a:r>
              <a:rPr lang="de-DE" dirty="0" smtClean="0"/>
              <a:t>uswirkungen eines geänderten </a:t>
            </a:r>
            <a:r>
              <a:rPr lang="de-DE" dirty="0"/>
              <a:t>H</a:t>
            </a:r>
            <a:r>
              <a:rPr lang="de-DE" dirty="0" smtClean="0"/>
              <a:t>altebügels (Gefahrenquelle) auf andere Fahrgäste</a:t>
            </a:r>
          </a:p>
          <a:p>
            <a:pPr lvl="4"/>
            <a:r>
              <a:rPr lang="de-DE" dirty="0" smtClean="0"/>
              <a:t>Sicherheit der Einfahrt/Beachtung der </a:t>
            </a:r>
            <a:r>
              <a:rPr lang="de-DE" dirty="0"/>
              <a:t>V</a:t>
            </a:r>
            <a:r>
              <a:rPr lang="de-DE" dirty="0" smtClean="0"/>
              <a:t>orgaben der E-Scooter – Hersteller auch bei Rampensteigungen und bei rückwärtiger Einfahrt (insb. unter Beachtung Kippschutz)</a:t>
            </a:r>
          </a:p>
          <a:p>
            <a:pPr lvl="4"/>
            <a:r>
              <a:rPr lang="de-DE" dirty="0" smtClean="0"/>
              <a:t>Standsicherheit bei widrigen Wetterbedingungen (Nässe, Schmutz, Schnee usw.)</a:t>
            </a:r>
          </a:p>
          <a:p>
            <a:pPr lvl="4"/>
            <a:r>
              <a:rPr lang="de-DE" dirty="0" smtClean="0"/>
              <a:t>Darstellung des realistischen </a:t>
            </a:r>
            <a:r>
              <a:rPr lang="de-DE" dirty="0"/>
              <a:t>Z</a:t>
            </a:r>
            <a:r>
              <a:rPr lang="de-DE" dirty="0" smtClean="0"/>
              <a:t>eitbedarfs für Ein-/Ausfahrt</a:t>
            </a:r>
          </a:p>
          <a:p>
            <a:pPr lvl="1"/>
            <a:r>
              <a:rPr lang="de-DE" b="1" dirty="0" smtClean="0"/>
              <a:t>juristische Fragen:</a:t>
            </a:r>
          </a:p>
          <a:p>
            <a:pPr lvl="4"/>
            <a:r>
              <a:rPr lang="de-DE" dirty="0" smtClean="0"/>
              <a:t>Haftungsrisiko bei Einhalten der Vorgaben des 2. SATUVA – Gutachtens</a:t>
            </a:r>
          </a:p>
          <a:p>
            <a:pPr lvl="4"/>
            <a:r>
              <a:rPr lang="de-DE" dirty="0" smtClean="0"/>
              <a:t>Haftungsrisiko bei Außerachtlassen der Warnungen in E-Scooter-Betriebsanleitungen</a:t>
            </a:r>
          </a:p>
          <a:p>
            <a:pPr lvl="4"/>
            <a:r>
              <a:rPr lang="de-DE" dirty="0" smtClean="0"/>
              <a:t>Zulässigkeit einer verpflichten Schulung und Prüfung</a:t>
            </a:r>
          </a:p>
          <a:p>
            <a:pPr lvl="4"/>
            <a:r>
              <a:rPr lang="de-DE" dirty="0" smtClean="0"/>
              <a:t>Anwendbarkeit der Normen zur Ladungssicherung sowie etwaige strafrechtliche und verkehrsordnungsrechtliche Relevanz der Nichtbeachtung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32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UN/ECE R107 normt Haltebügel nicht</a:t>
            </a:r>
            <a:br>
              <a:rPr lang="de-DE" dirty="0" smtClean="0"/>
            </a:br>
            <a:r>
              <a:rPr lang="de-DE" dirty="0" smtClean="0"/>
              <a:t>allein bei der </a:t>
            </a:r>
            <a:r>
              <a:rPr lang="de-DE" dirty="0" err="1" smtClean="0"/>
              <a:t>Vestischen</a:t>
            </a:r>
            <a:r>
              <a:rPr lang="de-DE" dirty="0" smtClean="0"/>
              <a:t> gibt es hat vier Bauformen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35138"/>
            <a:ext cx="3214116" cy="242144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195324"/>
            <a:ext cx="3243072" cy="24612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92" y="3772582"/>
            <a:ext cx="3214360" cy="240894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166" y="3772583"/>
            <a:ext cx="3240997" cy="240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97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Gerichtsentscheidungen bestätigen VDV-Argumentation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7608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VDV-Argumentation wird gerichtlich bestätigt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b="1" dirty="0" smtClean="0"/>
              <a:t>VG Gelsenkirchen </a:t>
            </a:r>
            <a:r>
              <a:rPr lang="de-DE" dirty="0" smtClean="0"/>
              <a:t>hat Verbot im Eilverfahren nicht beanstandet und als sachlich gerechtfertigt angesehen </a:t>
            </a:r>
            <a:endParaRPr lang="de-DE" dirty="0"/>
          </a:p>
          <a:p>
            <a:pPr lvl="1"/>
            <a:r>
              <a:rPr lang="de-DE" b="1" dirty="0" smtClean="0"/>
              <a:t>OVG Münster </a:t>
            </a:r>
            <a:r>
              <a:rPr lang="de-DE" dirty="0" smtClean="0"/>
              <a:t>hat Beschluss des VG Gelsenkirchen bestätigt</a:t>
            </a:r>
          </a:p>
          <a:p>
            <a:pPr lvl="1"/>
            <a:endParaRPr lang="de-DE" dirty="0"/>
          </a:p>
          <a:p>
            <a:pPr lvl="1"/>
            <a:r>
              <a:rPr lang="de-DE" b="1" dirty="0" smtClean="0"/>
              <a:t>OLG Schleswig </a:t>
            </a:r>
            <a:r>
              <a:rPr lang="de-DE" dirty="0" smtClean="0"/>
              <a:t>sah es im </a:t>
            </a:r>
            <a:r>
              <a:rPr lang="de-DE" b="1" dirty="0" smtClean="0"/>
              <a:t>Eilverfahren</a:t>
            </a:r>
            <a:r>
              <a:rPr lang="de-DE" dirty="0" smtClean="0"/>
              <a:t> als vom Verkehrsunternehmen nicht glaubhaft gemacht, dass nicht doch irgendein E-Scooter sicher befördert werden kann. Deshalb:</a:t>
            </a:r>
          </a:p>
          <a:p>
            <a:pPr lvl="3"/>
            <a:r>
              <a:rPr lang="de-DE" dirty="0" smtClean="0"/>
              <a:t>vom Behindertenverband (BSK) im Wege der Verbandsklage behauptete Diskriminierung glaubhaft gemacht</a:t>
            </a:r>
          </a:p>
          <a:p>
            <a:pPr lvl="3"/>
            <a:r>
              <a:rPr lang="de-DE" dirty="0" smtClean="0"/>
              <a:t>Verkehrsunternehmen kann (und muss ggf.) Beförderung ausschließen, wenn es im Einzelfall Gefahrenlage erkennt</a:t>
            </a:r>
          </a:p>
          <a:p>
            <a:pPr lvl="3"/>
            <a:r>
              <a:rPr lang="de-DE" dirty="0" smtClean="0"/>
              <a:t>also: </a:t>
            </a:r>
            <a:r>
              <a:rPr lang="de-DE" dirty="0"/>
              <a:t>E</a:t>
            </a:r>
            <a:r>
              <a:rPr lang="de-DE" dirty="0" smtClean="0"/>
              <a:t>inzelfallentscheidung durch Busfahrer/Unternehmen</a:t>
            </a:r>
          </a:p>
          <a:p>
            <a:pPr lvl="3"/>
            <a:r>
              <a:rPr lang="de-DE" dirty="0" smtClean="0"/>
              <a:t>Hauptsacheverfahren mit Beweiserhebung anhängig</a:t>
            </a:r>
          </a:p>
          <a:p>
            <a:pPr lvl="3"/>
            <a:endParaRPr lang="de-DE" dirty="0" smtClean="0"/>
          </a:p>
          <a:p>
            <a:pPr lvl="1"/>
            <a:r>
              <a:rPr lang="de-DE" dirty="0" smtClean="0"/>
              <a:t>Weitere Klagen in Bochum, Mannheim, Oldenburg und </a:t>
            </a:r>
            <a:r>
              <a:rPr lang="de-DE" dirty="0" err="1" smtClean="0"/>
              <a:t>vsl</a:t>
            </a:r>
            <a:r>
              <a:rPr lang="de-DE" dirty="0" smtClean="0"/>
              <a:t>. </a:t>
            </a:r>
            <a:r>
              <a:rPr lang="de-DE" dirty="0" err="1" smtClean="0"/>
              <a:t>Wesertal</a:t>
            </a:r>
            <a:r>
              <a:rPr lang="de-DE" dirty="0" smtClean="0"/>
              <a:t> anhängig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423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geht es weiter?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682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820150" cy="864840"/>
          </a:xfrm>
        </p:spPr>
        <p:txBody>
          <a:bodyPr/>
          <a:lstStyle/>
          <a:p>
            <a:r>
              <a:rPr lang="de-DE" dirty="0" smtClean="0"/>
              <a:t>Ist die Mitnahme von E-Scootern im ÖPNV </a:t>
            </a:r>
            <a:br>
              <a:rPr lang="de-DE" dirty="0" smtClean="0"/>
            </a:br>
            <a:r>
              <a:rPr lang="de-DE" dirty="0" smtClean="0"/>
              <a:t>wirklich alternativlos und geboten?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268413"/>
            <a:ext cx="8712646" cy="4752975"/>
          </a:xfrm>
        </p:spPr>
        <p:txBody>
          <a:bodyPr/>
          <a:lstStyle/>
          <a:p>
            <a:pPr lvl="1"/>
            <a:r>
              <a:rPr lang="de-DE" dirty="0" smtClean="0"/>
              <a:t>E-Scooter können Ziel i. d. R. in annähernd </a:t>
            </a:r>
            <a:r>
              <a:rPr lang="de-DE" b="1" dirty="0" smtClean="0"/>
              <a:t>vergleichbarer Zeit </a:t>
            </a:r>
            <a:r>
              <a:rPr lang="de-DE" dirty="0" smtClean="0"/>
              <a:t>ohne OPNV erreichen</a:t>
            </a:r>
          </a:p>
          <a:p>
            <a:pPr lvl="1"/>
            <a:r>
              <a:rPr lang="de-DE" dirty="0" smtClean="0"/>
              <a:t>ggfls. bestehen alternative Möglichkeiten wie PKW-Mitnahme, Taxi, Behinderten-Fahrdienst usw</a:t>
            </a:r>
            <a:r>
              <a:rPr lang="de-DE" dirty="0"/>
              <a:t>. </a:t>
            </a:r>
            <a:endParaRPr lang="de-DE" dirty="0" smtClean="0"/>
          </a:p>
          <a:p>
            <a:pPr lvl="1"/>
            <a:r>
              <a:rPr lang="de-DE" b="1" dirty="0" smtClean="0"/>
              <a:t>Keine </a:t>
            </a:r>
            <a:r>
              <a:rPr lang="de-DE" b="1" dirty="0"/>
              <a:t>Gewährleistung der Beförderung </a:t>
            </a:r>
            <a:r>
              <a:rPr lang="de-DE" dirty="0"/>
              <a:t>auf Grund Einzelfallentscheidung des Busfahrers</a:t>
            </a:r>
          </a:p>
          <a:p>
            <a:pPr lvl="1"/>
            <a:endParaRPr lang="de-DE" dirty="0" smtClean="0"/>
          </a:p>
          <a:p>
            <a:pPr lvl="1"/>
            <a:r>
              <a:rPr lang="de-DE" b="1" dirty="0" smtClean="0"/>
              <a:t>Interessenabwägung</a:t>
            </a:r>
            <a:r>
              <a:rPr lang="de-DE" dirty="0" smtClean="0"/>
              <a:t> </a:t>
            </a:r>
            <a:r>
              <a:rPr lang="de-DE" dirty="0" smtClean="0"/>
              <a:t>und </a:t>
            </a:r>
            <a:r>
              <a:rPr lang="de-DE" dirty="0" smtClean="0"/>
              <a:t>verkehrlich-betriebliche </a:t>
            </a:r>
            <a:r>
              <a:rPr lang="de-DE" dirty="0" smtClean="0"/>
              <a:t>Einschränkungen:</a:t>
            </a:r>
          </a:p>
          <a:p>
            <a:pPr lvl="4"/>
            <a:r>
              <a:rPr lang="de-DE" b="1" dirty="0" smtClean="0"/>
              <a:t>Zeitbedarf</a:t>
            </a:r>
            <a:r>
              <a:rPr lang="de-DE" dirty="0" smtClean="0"/>
              <a:t> durch Ein- und Ausfahrt</a:t>
            </a:r>
          </a:p>
          <a:p>
            <a:pPr lvl="4"/>
            <a:r>
              <a:rPr lang="de-DE" b="1" dirty="0" smtClean="0"/>
              <a:t>Platzbedarf</a:t>
            </a:r>
            <a:r>
              <a:rPr lang="de-DE" dirty="0" smtClean="0"/>
              <a:t> bis ca. 20 % der verfügbaren Busfläche</a:t>
            </a:r>
            <a:endParaRPr lang="de-DE" dirty="0"/>
          </a:p>
          <a:p>
            <a:pPr lvl="4"/>
            <a:r>
              <a:rPr lang="de-DE" b="1" dirty="0" smtClean="0"/>
              <a:t>Konkurrenz</a:t>
            </a:r>
            <a:r>
              <a:rPr lang="de-DE" dirty="0" smtClean="0"/>
              <a:t> zu anderen Nutzungsarten (zusätzliche </a:t>
            </a:r>
            <a:r>
              <a:rPr lang="de-DE" dirty="0" smtClean="0"/>
              <a:t>Sitzplätze auch für Mobilitätsbeeinträchtigte, </a:t>
            </a:r>
            <a:r>
              <a:rPr lang="de-DE" dirty="0" smtClean="0"/>
              <a:t>Rollstuhl, Kinderwagen, Stehplätze)</a:t>
            </a:r>
          </a:p>
          <a:p>
            <a:pPr lvl="1"/>
            <a:r>
              <a:rPr lang="de-DE" b="1" dirty="0" smtClean="0"/>
              <a:t>Beschränkung </a:t>
            </a:r>
            <a:r>
              <a:rPr lang="de-DE" b="1" dirty="0" smtClean="0"/>
              <a:t>der Mitnahme </a:t>
            </a:r>
            <a:r>
              <a:rPr lang="de-DE" dirty="0" smtClean="0"/>
              <a:t>auf schwerbehinderte Nutzer mit Merkzeichen </a:t>
            </a:r>
            <a:r>
              <a:rPr lang="de-DE" dirty="0" err="1" smtClean="0"/>
              <a:t>aG</a:t>
            </a:r>
            <a:r>
              <a:rPr lang="de-DE" dirty="0" smtClean="0"/>
              <a:t>/G rechtlich eventuell nicht </a:t>
            </a:r>
            <a:r>
              <a:rPr lang="de-DE" dirty="0" smtClean="0"/>
              <a:t>durchsetzbar</a:t>
            </a:r>
          </a:p>
          <a:p>
            <a:pPr lvl="4"/>
            <a:r>
              <a:rPr lang="de-DE" dirty="0" smtClean="0"/>
              <a:t>der potentielle Nutzerkreis wird deutlich zunehmen</a:t>
            </a:r>
          </a:p>
          <a:p>
            <a:pPr lvl="4"/>
            <a:endParaRPr lang="de-DE" dirty="0"/>
          </a:p>
          <a:p>
            <a:pPr lvl="1"/>
            <a:r>
              <a:rPr lang="de-DE" b="1" dirty="0" smtClean="0"/>
              <a:t>Deshalb: muss man den bestehenden Gefahren im ÖPNV ohne Not weitere hinzufügen?</a:t>
            </a:r>
            <a:endParaRPr lang="de-DE" b="1" dirty="0"/>
          </a:p>
          <a:p>
            <a:pPr lvl="4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652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(behinderten-) politische und fachliche </a:t>
            </a:r>
            <a:br>
              <a:rPr lang="de-DE" dirty="0" smtClean="0"/>
            </a:br>
            <a:r>
              <a:rPr lang="de-DE" dirty="0" smtClean="0"/>
              <a:t>Diskussion werden auf verschiedenen Ebene geführt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268413"/>
            <a:ext cx="3816102" cy="4896891"/>
          </a:xfrm>
        </p:spPr>
        <p:txBody>
          <a:bodyPr/>
          <a:lstStyle/>
          <a:p>
            <a:pPr lvl="1"/>
            <a:endParaRPr lang="de-DE" dirty="0" smtClean="0"/>
          </a:p>
          <a:p>
            <a:pPr lvl="1"/>
            <a:r>
              <a:rPr lang="de-DE" dirty="0" smtClean="0"/>
              <a:t>Mitnahmeverbot dient zuallererst dem </a:t>
            </a:r>
            <a:r>
              <a:rPr lang="de-DE" b="1" dirty="0" smtClean="0"/>
              <a:t>Schutz des E-Scooter-Nutzers </a:t>
            </a:r>
            <a:r>
              <a:rPr lang="de-DE" dirty="0" smtClean="0"/>
              <a:t>und den übrigen Fahrgästen</a:t>
            </a:r>
          </a:p>
          <a:p>
            <a:pPr lvl="1"/>
            <a:r>
              <a:rPr lang="de-DE" dirty="0" smtClean="0"/>
              <a:t>Ernsthaft </a:t>
            </a:r>
            <a:r>
              <a:rPr lang="de-DE" b="1" dirty="0" smtClean="0"/>
              <a:t>Betroffene</a:t>
            </a:r>
            <a:r>
              <a:rPr lang="de-DE" dirty="0" smtClean="0"/>
              <a:t> jenseits von Komforteinbußen praktisch </a:t>
            </a:r>
            <a:r>
              <a:rPr lang="de-DE" b="1" dirty="0" smtClean="0"/>
              <a:t>nicht vorhanden</a:t>
            </a:r>
          </a:p>
          <a:p>
            <a:pPr lvl="1"/>
            <a:r>
              <a:rPr lang="de-DE" dirty="0" smtClean="0"/>
              <a:t>Behindertenverbände </a:t>
            </a:r>
            <a:r>
              <a:rPr lang="de-DE" dirty="0"/>
              <a:t>und Behindertenbeauftragte folgen gelerntem Verhalten und nutzen Thema zur </a:t>
            </a:r>
            <a:r>
              <a:rPr lang="de-DE" b="1" dirty="0"/>
              <a:t>eigenen </a:t>
            </a:r>
            <a:r>
              <a:rPr lang="de-DE" b="1" dirty="0" smtClean="0"/>
              <a:t>Profilierung</a:t>
            </a:r>
          </a:p>
          <a:p>
            <a:pPr lvl="1"/>
            <a:r>
              <a:rPr lang="de-DE" dirty="0" smtClean="0"/>
              <a:t>Behindertenverbände </a:t>
            </a:r>
            <a:r>
              <a:rPr lang="de-DE" b="1" dirty="0" smtClean="0"/>
              <a:t>verzichten</a:t>
            </a:r>
            <a:r>
              <a:rPr lang="de-DE" dirty="0" smtClean="0"/>
              <a:t> auf konstruktive </a:t>
            </a:r>
            <a:r>
              <a:rPr lang="de-DE" dirty="0" smtClean="0"/>
              <a:t>eigene Lösungsvorschläge</a:t>
            </a:r>
            <a:endParaRPr lang="de-DE" dirty="0"/>
          </a:p>
          <a:p>
            <a:pPr marL="0" lvl="1" indent="0">
              <a:buNone/>
            </a:pPr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700808"/>
            <a:ext cx="4050270" cy="3888096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18.05.2015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593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Besten Dank </a:t>
            </a:r>
            <a:br>
              <a:rPr lang="de-DE" dirty="0" smtClean="0"/>
            </a:br>
            <a:r>
              <a:rPr lang="de-DE" dirty="0" smtClean="0"/>
              <a:t>für Ihre Aufmerksamkeit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8" y="4509120"/>
            <a:ext cx="8353425" cy="7200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1200" b="1" dirty="0" smtClean="0">
                <a:solidFill>
                  <a:schemeClr val="tx1"/>
                </a:solidFill>
              </a:rPr>
              <a:t>Kontakt:</a:t>
            </a:r>
          </a:p>
          <a:p>
            <a:pPr>
              <a:spcBef>
                <a:spcPts val="0"/>
              </a:spcBef>
            </a:pPr>
            <a:r>
              <a:rPr lang="de-DE" sz="1200" dirty="0" smtClean="0">
                <a:solidFill>
                  <a:schemeClr val="tx1"/>
                </a:solidFill>
              </a:rPr>
              <a:t>Volker Wente</a:t>
            </a:r>
          </a:p>
          <a:p>
            <a:pPr>
              <a:spcBef>
                <a:spcPts val="0"/>
              </a:spcBef>
            </a:pPr>
            <a:r>
              <a:rPr lang="de-DE" sz="1200" dirty="0" smtClean="0">
                <a:solidFill>
                  <a:schemeClr val="tx1"/>
                </a:solidFill>
              </a:rPr>
              <a:t>Geschäftsführer VDV NRW</a:t>
            </a:r>
          </a:p>
          <a:p>
            <a:pPr>
              <a:spcBef>
                <a:spcPts val="0"/>
              </a:spcBef>
            </a:pPr>
            <a:r>
              <a:rPr lang="de-DE" sz="1200" dirty="0" smtClean="0">
                <a:solidFill>
                  <a:schemeClr val="tx1"/>
                </a:solidFill>
              </a:rPr>
              <a:t>Verband Deutscher Verkehrsunternehmen e. V.</a:t>
            </a:r>
          </a:p>
          <a:p>
            <a:pPr>
              <a:spcBef>
                <a:spcPts val="0"/>
              </a:spcBef>
            </a:pPr>
            <a:r>
              <a:rPr lang="de-DE" sz="1200" dirty="0" err="1" smtClean="0">
                <a:solidFill>
                  <a:schemeClr val="tx1"/>
                </a:solidFill>
              </a:rPr>
              <a:t>Kamekestraße</a:t>
            </a:r>
            <a:r>
              <a:rPr lang="de-DE" sz="1200" dirty="0" smtClean="0">
                <a:solidFill>
                  <a:schemeClr val="tx1"/>
                </a:solidFill>
              </a:rPr>
              <a:t> 37 – 39</a:t>
            </a:r>
          </a:p>
          <a:p>
            <a:pPr>
              <a:spcBef>
                <a:spcPts val="0"/>
              </a:spcBef>
            </a:pPr>
            <a:r>
              <a:rPr lang="de-DE" sz="1200" dirty="0" smtClean="0">
                <a:solidFill>
                  <a:schemeClr val="tx1"/>
                </a:solidFill>
              </a:rPr>
              <a:t>50672 Köln</a:t>
            </a:r>
          </a:p>
          <a:p>
            <a:pPr>
              <a:spcBef>
                <a:spcPts val="0"/>
              </a:spcBef>
            </a:pPr>
            <a:endParaRPr lang="de-DE" sz="12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de-DE" sz="1200" dirty="0" smtClean="0">
                <a:solidFill>
                  <a:schemeClr val="tx1"/>
                </a:solidFill>
              </a:rPr>
              <a:t>Telefon: 0221 57979 138, Telefax: 0221 57979 8138</a:t>
            </a:r>
          </a:p>
          <a:p>
            <a:pPr>
              <a:spcBef>
                <a:spcPts val="0"/>
              </a:spcBef>
            </a:pPr>
            <a:r>
              <a:rPr lang="de-DE" sz="1200" dirty="0" smtClean="0">
                <a:solidFill>
                  <a:schemeClr val="tx1"/>
                </a:solidFill>
              </a:rPr>
              <a:t>E-Mail: </a:t>
            </a:r>
            <a:r>
              <a:rPr lang="de-DE" sz="1200" dirty="0" smtClean="0">
                <a:solidFill>
                  <a:schemeClr val="tx1"/>
                </a:solidFill>
                <a:hlinkClick r:id="rId3"/>
              </a:rPr>
              <a:t>Wente@</a:t>
            </a:r>
            <a:r>
              <a:rPr lang="de-DE" sz="1200" dirty="0" err="1" smtClean="0">
                <a:solidFill>
                  <a:schemeClr val="tx1"/>
                </a:solidFill>
                <a:hlinkClick r:id="rId3"/>
              </a:rPr>
              <a:t>vdv.de</a:t>
            </a:r>
            <a:r>
              <a:rPr lang="de-DE" sz="1200" dirty="0" smtClean="0">
                <a:solidFill>
                  <a:schemeClr val="tx1"/>
                </a:solidFill>
              </a:rPr>
              <a:t>, Internet: www.vdv.de </a:t>
            </a:r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Worum geht‘s bei „E-Scootern“ oder „Seniorenmobilen“?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268414"/>
            <a:ext cx="4896222" cy="4752974"/>
          </a:xfrm>
        </p:spPr>
        <p:txBody>
          <a:bodyPr/>
          <a:lstStyle/>
          <a:p>
            <a:pPr lvl="2"/>
            <a:r>
              <a:rPr lang="de-DE" dirty="0" smtClean="0"/>
              <a:t>straßenverkehrsrechtlich zulassungs- und führerscheinfrei, aber tlw. versicherungspflichtig (</a:t>
            </a:r>
            <a:r>
              <a:rPr lang="de-DE" dirty="0" err="1" smtClean="0"/>
              <a:t>Vmax</a:t>
            </a:r>
            <a:r>
              <a:rPr lang="de-DE" dirty="0" smtClean="0"/>
              <a:t>: &gt; 6 km/h)</a:t>
            </a:r>
          </a:p>
          <a:p>
            <a:pPr lvl="2"/>
            <a:r>
              <a:rPr lang="de-DE" dirty="0" smtClean="0"/>
              <a:t>i. d. R. länger als E-Rollstühle </a:t>
            </a:r>
            <a:br>
              <a:rPr lang="de-DE" dirty="0" smtClean="0"/>
            </a:br>
            <a:r>
              <a:rPr lang="de-DE" dirty="0" smtClean="0"/>
              <a:t>(statt &lt; 1 m oft 1,2 -1,4 m)</a:t>
            </a:r>
          </a:p>
          <a:p>
            <a:pPr lvl="2"/>
            <a:r>
              <a:rPr lang="de-DE" dirty="0" smtClean="0"/>
              <a:t>direkte </a:t>
            </a:r>
            <a:r>
              <a:rPr lang="de-DE" dirty="0" smtClean="0"/>
              <a:t>Frontlenkung, </a:t>
            </a:r>
            <a:r>
              <a:rPr lang="de-DE" dirty="0" smtClean="0"/>
              <a:t>deshalb erheblich schlechtere Manövrierfähigkeit als E-Rollstühle</a:t>
            </a:r>
          </a:p>
          <a:p>
            <a:pPr lvl="2"/>
            <a:r>
              <a:rPr lang="de-DE" dirty="0" smtClean="0"/>
              <a:t>Zuladung mind. 120 – 160 kg</a:t>
            </a:r>
          </a:p>
          <a:p>
            <a:pPr lvl="2"/>
            <a:r>
              <a:rPr lang="de-DE" dirty="0" smtClean="0"/>
              <a:t>Reichweite 10 – 45 km (tlw. bis 70 km)</a:t>
            </a:r>
          </a:p>
          <a:p>
            <a:pPr lvl="2"/>
            <a:r>
              <a:rPr lang="de-DE" dirty="0" smtClean="0"/>
              <a:t>Geschwindigkeit 6 – 15 km/h</a:t>
            </a:r>
          </a:p>
          <a:p>
            <a:pPr lvl="2"/>
            <a:r>
              <a:rPr lang="de-DE" dirty="0" smtClean="0"/>
              <a:t>Anschaffung preiswerter als E-Rollstühle</a:t>
            </a:r>
          </a:p>
          <a:p>
            <a:pPr lvl="2"/>
            <a:r>
              <a:rPr lang="de-DE" dirty="0" smtClean="0"/>
              <a:t>Kassen bezuschussen tlw. Anschaffung</a:t>
            </a:r>
          </a:p>
          <a:p>
            <a:pPr lvl="2"/>
            <a:endParaRPr lang="de-DE" dirty="0" smtClean="0"/>
          </a:p>
          <a:p>
            <a:pPr lvl="2"/>
            <a:r>
              <a:rPr lang="de-DE" dirty="0" smtClean="0"/>
              <a:t>Absatz hat sich in den letzten fünf Jahren verdreifacht </a:t>
            </a:r>
          </a:p>
          <a:p>
            <a:pPr lvl="2"/>
            <a:r>
              <a:rPr lang="de-DE" dirty="0" smtClean="0"/>
              <a:t>Hersteller erwarten weiter starkes Wachstum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TT.MM.JJJJ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1026" name="Picture 2" descr="https://encrypted-tbn1.gstatic.com/images?q=tbn:ANd9GcT12e5YX20ruhoMzkRwvt_443wUkWDA5HnJpv9QPdjcKan4ZLvo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/>
          <a:srcRect t="656" b="656"/>
          <a:stretch>
            <a:fillRect/>
          </a:stretch>
        </p:blipFill>
        <p:spPr bwMode="auto">
          <a:xfrm>
            <a:off x="5364088" y="1268414"/>
            <a:ext cx="3240360" cy="3168698"/>
          </a:xfrm>
          <a:prstGeom prst="rect">
            <a:avLst/>
          </a:prstGeom>
          <a:noFill/>
        </p:spPr>
      </p:pic>
      <p:pic>
        <p:nvPicPr>
          <p:cNvPr id="9" name="rg_hi" descr="https://encrypted-tbn2.gstatic.com/images?q=tbn:ANd9GcSGKCuwj9JcSjosm5hvFkDnPAhbgmtAyg1BdLZu2cSnz5Ob1aeKD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581128"/>
            <a:ext cx="19362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rg_hi" descr="https://encrypted-tbn2.gstatic.com/images?q=tbn:ANd9GcRVCW07YxGHZjIBPOv94cmDw60hZDs2Y4wSGRf1YuhQWYM6WNtcJw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9382" y="4581128"/>
            <a:ext cx="179506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9899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Zur betrieblichen und verkehrlichen Rechtslage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536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Wertentscheidung des Gesetzgebers ist eindeutig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268414"/>
            <a:ext cx="3384054" cy="4752974"/>
          </a:xfrm>
        </p:spPr>
        <p:txBody>
          <a:bodyPr/>
          <a:lstStyle/>
          <a:p>
            <a:r>
              <a:rPr lang="de-DE" dirty="0" smtClean="0"/>
              <a:t>Schriftl. Bericht des Ausschusses für Verkehr, Post und Fernmeldewesen zur Neufassung des PBefG 1961:</a:t>
            </a:r>
          </a:p>
          <a:p>
            <a:endParaRPr lang="de-DE" dirty="0"/>
          </a:p>
          <a:p>
            <a:r>
              <a:rPr lang="de-DE" b="1" dirty="0" smtClean="0"/>
              <a:t>„Für … </a:t>
            </a:r>
            <a:r>
              <a:rPr lang="de-DE" b="1" i="1" dirty="0" smtClean="0"/>
              <a:t>(das neue PBefG 1961) </a:t>
            </a:r>
            <a:r>
              <a:rPr lang="de-DE" b="1" dirty="0" smtClean="0"/>
              <a:t>… gilt als oberste Richtlinie: Verkehrssicherheit auf der Straße und reibungsloser Verkehrsablauf.“</a:t>
            </a:r>
            <a:endParaRPr lang="de-DE" dirty="0"/>
          </a:p>
          <a:p>
            <a:r>
              <a:rPr lang="de-DE" dirty="0" smtClean="0"/>
              <a:t>(BT III, </a:t>
            </a:r>
            <a:r>
              <a:rPr lang="de-DE" dirty="0" err="1" smtClean="0"/>
              <a:t>Drs</a:t>
            </a:r>
            <a:r>
              <a:rPr lang="de-DE" dirty="0" smtClean="0"/>
              <a:t>. Nr. 2450 S. 2)</a:t>
            </a:r>
          </a:p>
          <a:p>
            <a:endParaRPr lang="de-DE" dirty="0"/>
          </a:p>
          <a:p>
            <a:r>
              <a:rPr lang="de-DE" b="1" dirty="0" smtClean="0"/>
              <a:t>Also: </a:t>
            </a:r>
          </a:p>
          <a:p>
            <a:r>
              <a:rPr lang="de-DE" dirty="0" smtClean="0"/>
              <a:t>der Gesetzgeber definiert den ÖPNV als auf Massenbeförderung </a:t>
            </a:r>
            <a:r>
              <a:rPr lang="de-DE" dirty="0" smtClean="0"/>
              <a:t>von Menschen hin optimiertes</a:t>
            </a:r>
            <a:r>
              <a:rPr lang="de-DE" dirty="0" smtClean="0"/>
              <a:t>, sicheres Verkehrsmittel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321087" y="4293096"/>
            <a:ext cx="4149545" cy="144016"/>
          </a:xfrm>
        </p:spPr>
        <p:txBody>
          <a:bodyPr/>
          <a:lstStyle/>
          <a:p>
            <a:r>
              <a:rPr lang="de-DE" dirty="0"/>
              <a:t>Q</a:t>
            </a:r>
            <a:r>
              <a:rPr lang="de-DE" dirty="0" smtClean="0"/>
              <a:t>uelle: VDV-Mediendatenbank </a:t>
            </a:r>
            <a:r>
              <a:rPr lang="de-DE" dirty="0"/>
              <a:t>Verkehrs- und Tarifverbund Stuttgart GmbH (VVS)  </a:t>
            </a:r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087" y="1412776"/>
            <a:ext cx="4544028" cy="2808312"/>
          </a:xfrm>
        </p:spPr>
      </p:pic>
    </p:spTree>
    <p:extLst>
      <p:ext uri="{BB962C8B-B14F-4D97-AF65-F5344CB8AC3E}">
        <p14:creationId xmlns:p14="http://schemas.microsoft.com/office/powerpoint/2010/main" val="1893921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Diese Rechtslage bestimmt </a:t>
            </a:r>
            <a:br>
              <a:rPr lang="de-DE" dirty="0" smtClean="0"/>
            </a:br>
            <a:r>
              <a:rPr lang="de-DE" dirty="0" smtClean="0"/>
              <a:t>die Handlungsmöglichkeiten der ÖPNV - Unternehmen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 smtClean="0"/>
              <a:t>BOKraft konkretisiert die </a:t>
            </a:r>
            <a:r>
              <a:rPr lang="de-DE" b="1" dirty="0" smtClean="0"/>
              <a:t>Verhaltenspflichten des Unternehmens</a:t>
            </a:r>
          </a:p>
          <a:p>
            <a:pPr lvl="4"/>
            <a:r>
              <a:rPr lang="de-DE" dirty="0" smtClean="0"/>
              <a:t>Betrieb muss </a:t>
            </a:r>
            <a:r>
              <a:rPr lang="de-DE" b="1" dirty="0" smtClean="0"/>
              <a:t>Vertrauen der Fahrgäste in sicherem Betrieb </a:t>
            </a:r>
            <a:r>
              <a:rPr lang="de-DE" dirty="0" smtClean="0"/>
              <a:t>gerecht werden (§ 2)</a:t>
            </a:r>
          </a:p>
          <a:p>
            <a:pPr lvl="4"/>
            <a:r>
              <a:rPr lang="de-DE" b="1" dirty="0" smtClean="0"/>
              <a:t>Beförderungsausschluss</a:t>
            </a:r>
            <a:r>
              <a:rPr lang="de-DE" dirty="0" smtClean="0"/>
              <a:t>, wenn Person Gefahr für Sicherheit und Ordnung (!) des Betriebs oder Gefahr für andere Fahrgäste darstellt (§ 13)</a:t>
            </a:r>
          </a:p>
          <a:p>
            <a:pPr lvl="4"/>
            <a:r>
              <a:rPr lang="de-DE" b="1" dirty="0" smtClean="0"/>
              <a:t>Sachen </a:t>
            </a:r>
            <a:r>
              <a:rPr lang="de-DE" b="1" dirty="0" smtClean="0"/>
              <a:t>(</a:t>
            </a:r>
            <a:r>
              <a:rPr lang="de-DE" b="1" dirty="0" smtClean="0"/>
              <a:t>auch</a:t>
            </a:r>
            <a:r>
              <a:rPr lang="de-DE" b="1" dirty="0" smtClean="0"/>
              <a:t> </a:t>
            </a:r>
            <a:r>
              <a:rPr lang="de-DE" b="1" dirty="0" smtClean="0"/>
              <a:t>E-Scooter) sind so „unterzubringen“ und zu beaufsichtigen </a:t>
            </a:r>
            <a:r>
              <a:rPr lang="de-DE" dirty="0" smtClean="0"/>
              <a:t>(§ 15), dass</a:t>
            </a:r>
          </a:p>
          <a:p>
            <a:pPr lvl="5"/>
            <a:r>
              <a:rPr lang="de-DE" dirty="0" smtClean="0"/>
              <a:t>die Sicherheit und Ordnung des Betriebs nicht gefährdet wird</a:t>
            </a:r>
          </a:p>
          <a:p>
            <a:pPr lvl="5"/>
            <a:r>
              <a:rPr lang="de-DE" dirty="0" smtClean="0"/>
              <a:t>andere Fahrgäste nicht belästigt (!) werden und</a:t>
            </a:r>
          </a:p>
          <a:p>
            <a:pPr lvl="5"/>
            <a:r>
              <a:rPr lang="de-DE" dirty="0" smtClean="0"/>
              <a:t>Durchgänge sowie Türen frei bleiben</a:t>
            </a:r>
          </a:p>
          <a:p>
            <a:pPr lvl="4"/>
            <a:r>
              <a:rPr lang="de-DE" b="1" dirty="0" smtClean="0"/>
              <a:t>generell verboten </a:t>
            </a:r>
            <a:r>
              <a:rPr lang="de-DE" dirty="0" smtClean="0"/>
              <a:t>ist die Beförderung von Sachen, die Fahrgäste verletzen können</a:t>
            </a:r>
          </a:p>
          <a:p>
            <a:pPr lvl="1"/>
            <a:r>
              <a:rPr lang="de-DE" dirty="0" smtClean="0"/>
              <a:t>VO über Allg. Beförderungsbedingungen </a:t>
            </a:r>
            <a:r>
              <a:rPr lang="de-DE" b="1" dirty="0" smtClean="0"/>
              <a:t>verpflichtet Fahrgäste zu korrelierenden Verhaltensanforderungen</a:t>
            </a:r>
            <a:endParaRPr lang="de-DE" dirty="0" smtClean="0"/>
          </a:p>
          <a:p>
            <a:pPr lvl="1"/>
            <a:r>
              <a:rPr lang="de-DE" b="1" dirty="0" smtClean="0"/>
              <a:t>Regelungen sind bindend </a:t>
            </a:r>
            <a:r>
              <a:rPr lang="de-DE" dirty="0" smtClean="0"/>
              <a:t>und geben Unternehmen keinen Ermessensspielraum</a:t>
            </a:r>
          </a:p>
          <a:p>
            <a:pPr lvl="1"/>
            <a:endParaRPr lang="de-DE" dirty="0"/>
          </a:p>
          <a:p>
            <a:pPr lvl="1"/>
            <a:r>
              <a:rPr lang="de-DE" b="1" dirty="0" smtClean="0"/>
              <a:t>E-Scooter als Ladung: </a:t>
            </a:r>
            <a:r>
              <a:rPr lang="de-DE" dirty="0" smtClean="0"/>
              <a:t>Ladung darf </a:t>
            </a:r>
            <a:r>
              <a:rPr lang="de-DE" dirty="0"/>
              <a:t>selbst </a:t>
            </a:r>
            <a:r>
              <a:rPr lang="de-DE" b="1" dirty="0"/>
              <a:t>bei Vollbremsung oder plötzlicher Ausweichbewegung nicht verrutschen, umfallen, hin-und </a:t>
            </a:r>
            <a:r>
              <a:rPr lang="de-DE" b="1" dirty="0" err="1" smtClean="0"/>
              <a:t>herrollen</a:t>
            </a:r>
            <a:r>
              <a:rPr lang="de-DE" b="1" dirty="0" smtClean="0"/>
              <a:t> </a:t>
            </a:r>
            <a:r>
              <a:rPr lang="de-DE" dirty="0" smtClean="0"/>
              <a:t>usw. Die </a:t>
            </a:r>
            <a:r>
              <a:rPr lang="de-DE" dirty="0"/>
              <a:t>anerkannten Regeln der Technik </a:t>
            </a:r>
            <a:r>
              <a:rPr lang="de-DE" dirty="0" smtClean="0"/>
              <a:t>sind zu beachten (§ 22 StVO)</a:t>
            </a: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0961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928670" cy="864840"/>
          </a:xfrm>
        </p:spPr>
        <p:txBody>
          <a:bodyPr/>
          <a:lstStyle/>
          <a:p>
            <a:r>
              <a:rPr lang="de-DE" dirty="0" smtClean="0"/>
              <a:t>Was ist „sicher“?</a:t>
            </a:r>
            <a:br>
              <a:rPr lang="de-DE" dirty="0" smtClean="0"/>
            </a:br>
            <a:r>
              <a:rPr lang="de-DE" dirty="0" smtClean="0"/>
              <a:t>Der </a:t>
            </a:r>
            <a:r>
              <a:rPr lang="de-DE" dirty="0" smtClean="0"/>
              <a:t>Gesetzgeber muss das zu akzeptierende Risiko definieren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Welcher </a:t>
            </a:r>
            <a:r>
              <a:rPr lang="de-DE" b="1" dirty="0" smtClean="0"/>
              <a:t>Maßstab </a:t>
            </a:r>
            <a:r>
              <a:rPr lang="de-DE" dirty="0" smtClean="0"/>
              <a:t>ist </a:t>
            </a:r>
            <a:r>
              <a:rPr lang="de-DE" dirty="0" smtClean="0"/>
              <a:t>von </a:t>
            </a:r>
            <a:r>
              <a:rPr lang="de-DE" dirty="0" smtClean="0"/>
              <a:t>Unternehmen </a:t>
            </a:r>
            <a:r>
              <a:rPr lang="de-DE" dirty="0" smtClean="0"/>
              <a:t>und E-Scooter – </a:t>
            </a:r>
            <a:r>
              <a:rPr lang="de-DE" dirty="0" smtClean="0"/>
              <a:t>Nutzern </a:t>
            </a:r>
            <a:r>
              <a:rPr lang="de-DE" dirty="0" smtClean="0"/>
              <a:t>(!) für eine </a:t>
            </a:r>
            <a:r>
              <a:rPr lang="de-DE" b="1" dirty="0" smtClean="0"/>
              <a:t>„sichere Mitnahme“ von E-Scootern </a:t>
            </a:r>
            <a:r>
              <a:rPr lang="de-DE" b="1" dirty="0" smtClean="0"/>
              <a:t>anzulegen</a:t>
            </a:r>
            <a:r>
              <a:rPr lang="de-DE" b="1" dirty="0" smtClean="0"/>
              <a:t>?</a:t>
            </a:r>
          </a:p>
          <a:p>
            <a:pPr lvl="1">
              <a:buClr>
                <a:srgbClr val="057DAA"/>
              </a:buClr>
            </a:pPr>
            <a:r>
              <a:rPr lang="de-DE" dirty="0" smtClean="0"/>
              <a:t>Nutzung </a:t>
            </a:r>
            <a:r>
              <a:rPr lang="de-DE" dirty="0" smtClean="0"/>
              <a:t>gemäß </a:t>
            </a:r>
            <a:r>
              <a:rPr lang="de-DE" dirty="0" smtClean="0"/>
              <a:t>Betriebsanleitung</a:t>
            </a:r>
          </a:p>
          <a:p>
            <a:pPr lvl="1">
              <a:buClr>
                <a:srgbClr val="057DAA"/>
              </a:buClr>
            </a:pPr>
            <a:r>
              <a:rPr lang="de-DE" dirty="0" smtClean="0"/>
              <a:t>standsicher, </a:t>
            </a:r>
            <a:r>
              <a:rPr lang="de-DE" dirty="0" smtClean="0"/>
              <a:t>stets mit allen Rädern</a:t>
            </a:r>
            <a:br>
              <a:rPr lang="de-DE" dirty="0" smtClean="0"/>
            </a:br>
            <a:r>
              <a:rPr lang="de-DE" dirty="0" smtClean="0"/>
              <a:t>Bodenkontakt, nicht </a:t>
            </a:r>
            <a:r>
              <a:rPr lang="de-DE" dirty="0" err="1" smtClean="0"/>
              <a:t>ankippend</a:t>
            </a:r>
            <a:endParaRPr lang="de-DE" dirty="0"/>
          </a:p>
          <a:p>
            <a:pPr lvl="1">
              <a:buClr>
                <a:srgbClr val="057DAA"/>
              </a:buClr>
            </a:pPr>
            <a:r>
              <a:rPr lang="de-DE" dirty="0" err="1" smtClean="0"/>
              <a:t>ankippend</a:t>
            </a:r>
            <a:r>
              <a:rPr lang="de-DE" dirty="0" smtClean="0"/>
              <a:t>, aber nicht umkippend</a:t>
            </a:r>
          </a:p>
          <a:p>
            <a:pPr lvl="1">
              <a:buClr>
                <a:srgbClr val="057DAA"/>
              </a:buClr>
            </a:pPr>
            <a:r>
              <a:rPr lang="de-DE" dirty="0" smtClean="0"/>
              <a:t>umkippend, aber vom Bügel gehalten</a:t>
            </a:r>
          </a:p>
          <a:p>
            <a:pPr lvl="1">
              <a:buClr>
                <a:srgbClr val="057DAA"/>
              </a:buClr>
            </a:pPr>
            <a:r>
              <a:rPr lang="de-DE" dirty="0" smtClean="0"/>
              <a:t>Gefährdung des Nutzers, aber nicht Dritter</a:t>
            </a:r>
          </a:p>
          <a:p>
            <a:pPr lvl="1">
              <a:buClr>
                <a:srgbClr val="057DAA"/>
              </a:buClr>
            </a:pPr>
            <a:r>
              <a:rPr lang="de-DE" dirty="0" smtClean="0"/>
              <a:t>qualitativer Maßstab:</a:t>
            </a:r>
            <a:br>
              <a:rPr lang="de-DE" dirty="0" smtClean="0"/>
            </a:br>
            <a:r>
              <a:rPr lang="de-DE" dirty="0" smtClean="0"/>
              <a:t>Sicherheit wie alle anderen Fahrgäste, d. h., </a:t>
            </a:r>
          </a:p>
          <a:p>
            <a:pPr lvl="4">
              <a:buClr>
                <a:srgbClr val="057DAA"/>
              </a:buClr>
            </a:pPr>
            <a:r>
              <a:rPr lang="de-DE" dirty="0" smtClean="0"/>
              <a:t>Nutzer muss sich und den E-Scooter</a:t>
            </a:r>
            <a:br>
              <a:rPr lang="de-DE" dirty="0" smtClean="0"/>
            </a:br>
            <a:r>
              <a:rPr lang="de-DE" dirty="0" smtClean="0"/>
              <a:t>festhalten (können)</a:t>
            </a:r>
          </a:p>
          <a:p>
            <a:pPr lvl="4">
              <a:buClr>
                <a:srgbClr val="057DAA"/>
              </a:buClr>
            </a:pPr>
            <a:r>
              <a:rPr lang="de-DE" dirty="0" smtClean="0"/>
              <a:t>„Sitz“ des E-Scooter – Nutzers muss</a:t>
            </a:r>
            <a:br>
              <a:rPr lang="de-DE" dirty="0" smtClean="0"/>
            </a:br>
            <a:r>
              <a:rPr lang="de-DE" dirty="0" smtClean="0"/>
              <a:t>ebenso stabil sein wie der </a:t>
            </a:r>
            <a:r>
              <a:rPr lang="de-DE" dirty="0" err="1" smtClean="0"/>
              <a:t>Bussitz</a:t>
            </a:r>
            <a:endParaRPr lang="de-DE" dirty="0" smtClean="0"/>
          </a:p>
          <a:p>
            <a:pPr marL="558800" lvl="1" indent="-285750">
              <a:buFontTx/>
              <a:buChar char="-"/>
            </a:pPr>
            <a:endParaRPr lang="de-DE" dirty="0" smtClean="0"/>
          </a:p>
          <a:p>
            <a:r>
              <a:rPr lang="de-DE" b="1" dirty="0" smtClean="0"/>
              <a:t>Definition des Sicherheitsmaßstabs ist originäre öffentliche Aufgabe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2060848"/>
            <a:ext cx="4048125" cy="298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95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Zahlreiche Unfälle sind belegt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0202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Unfall bei der Dresdner Verkehrsbetriebe 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23850" y="6020742"/>
            <a:ext cx="5328270" cy="216570"/>
          </a:xfrm>
        </p:spPr>
        <p:txBody>
          <a:bodyPr/>
          <a:lstStyle/>
          <a:p>
            <a:r>
              <a:rPr lang="de-DE" dirty="0" smtClean="0"/>
              <a:t>Foto: Blaulichtquelle Mitteldeutschland; telefonische Anfrage bei der Pressestelle der Dresdner Verkehrsbetriebe AG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971109" y="1258928"/>
            <a:ext cx="492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Fahrgast stürzt bei Gefahrbremsung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95936" y="2006838"/>
            <a:ext cx="46085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Unfall:</a:t>
            </a:r>
            <a:r>
              <a:rPr lang="de-DE" dirty="0" smtClean="0"/>
              <a:t>		</a:t>
            </a:r>
          </a:p>
          <a:p>
            <a:r>
              <a:rPr lang="de-DE" dirty="0" smtClean="0"/>
              <a:t>E-Scooter kippt mit aufsitzender Person schon bei einer Gefahrbremsung der Straßenbahn (und nicht erst bei anschließender Kollision mit einem Lkw)</a:t>
            </a:r>
          </a:p>
          <a:p>
            <a:endParaRPr lang="de-DE" dirty="0"/>
          </a:p>
          <a:p>
            <a:r>
              <a:rPr lang="de-DE" b="1" dirty="0" smtClean="0"/>
              <a:t>Aufstellung des E-</a:t>
            </a:r>
            <a:r>
              <a:rPr lang="de-DE" b="1" dirty="0" err="1" smtClean="0"/>
              <a:t>Scooters</a:t>
            </a:r>
            <a:r>
              <a:rPr lang="de-DE" b="1" dirty="0" smtClean="0"/>
              <a:t>:</a:t>
            </a:r>
          </a:p>
          <a:p>
            <a:r>
              <a:rPr lang="de-DE" dirty="0" smtClean="0"/>
              <a:t>Aufstellung des E-</a:t>
            </a:r>
            <a:r>
              <a:rPr lang="de-DE" dirty="0" err="1" smtClean="0"/>
              <a:t>Scooters</a:t>
            </a:r>
            <a:r>
              <a:rPr lang="de-DE" dirty="0" smtClean="0"/>
              <a:t> mit aufsitzender Person quer zur Fahrtrichtung</a:t>
            </a:r>
          </a:p>
          <a:p>
            <a:endParaRPr lang="de-DE" dirty="0" smtClean="0"/>
          </a:p>
          <a:p>
            <a:r>
              <a:rPr lang="de-DE" b="1" dirty="0" smtClean="0"/>
              <a:t>Folgen:	</a:t>
            </a:r>
            <a:r>
              <a:rPr lang="de-DE" dirty="0" smtClean="0"/>
              <a:t>	</a:t>
            </a:r>
          </a:p>
          <a:p>
            <a:r>
              <a:rPr lang="de-DE" dirty="0" smtClean="0"/>
              <a:t>Leichte Prellungen, ambulante ärztl. Behandlung</a:t>
            </a:r>
            <a:endParaRPr lang="de-DE" dirty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715" y="1235129"/>
            <a:ext cx="3342029" cy="233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27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DV_Die_Verkehrsunternehmen_4_3">
  <a:themeElements>
    <a:clrScheme name="VDV Farben">
      <a:dk1>
        <a:sysClr val="windowText" lastClr="000000"/>
      </a:dk1>
      <a:lt1>
        <a:sysClr val="window" lastClr="FFFFFF"/>
      </a:lt1>
      <a:dk2>
        <a:srgbClr val="057DAA"/>
      </a:dk2>
      <a:lt2>
        <a:srgbClr val="FFFFFF"/>
      </a:lt2>
      <a:accent1>
        <a:srgbClr val="00508C"/>
      </a:accent1>
      <a:accent2>
        <a:srgbClr val="E65053"/>
      </a:accent2>
      <a:accent3>
        <a:srgbClr val="FAAA00"/>
      </a:accent3>
      <a:accent4>
        <a:srgbClr val="5EB464"/>
      </a:accent4>
      <a:accent5>
        <a:srgbClr val="5F1E82"/>
      </a:accent5>
      <a:accent6>
        <a:srgbClr val="782828"/>
      </a:accent6>
      <a:hlink>
        <a:srgbClr val="0000FF"/>
      </a:hlink>
      <a:folHlink>
        <a:srgbClr val="800080"/>
      </a:folHlink>
    </a:clrScheme>
    <a:fontScheme name="VDV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VDV_Die_Verkehrsunternehmen_4_3</Template>
  <TotalTime>0</TotalTime>
  <Words>1483</Words>
  <Application>Microsoft Office PowerPoint</Application>
  <PresentationFormat>Bildschirmpräsentation (4:3)</PresentationFormat>
  <Paragraphs>249</Paragraphs>
  <Slides>27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VDV Office Brix Slab</vt:lpstr>
      <vt:lpstr>Wingdings 3</vt:lpstr>
      <vt:lpstr>VDV_Die_Verkehrsunternehmen_4_3</vt:lpstr>
      <vt:lpstr>E-Scooter-Mitnahme im ÖPNV</vt:lpstr>
      <vt:lpstr>Worum geht‘s? Was sind E-Scooter?</vt:lpstr>
      <vt:lpstr>Worum geht‘s bei „E-Scootern“ oder „Seniorenmobilen“?</vt:lpstr>
      <vt:lpstr>Zur betrieblichen und verkehrlichen Rechtslage</vt:lpstr>
      <vt:lpstr>Die Wertentscheidung des Gesetzgebers ist eindeutig</vt:lpstr>
      <vt:lpstr>Diese Rechtslage bestimmt  die Handlungsmöglichkeiten der ÖPNV - Unternehmen</vt:lpstr>
      <vt:lpstr>Was ist „sicher“? Der Gesetzgeber muss das zu akzeptierende Risiko definieren</vt:lpstr>
      <vt:lpstr>Zahlreiche Unfälle sind belegt</vt:lpstr>
      <vt:lpstr>Unfall bei der Dresdner Verkehrsbetriebe AG</vt:lpstr>
      <vt:lpstr>Unfall bei der Kölner Verkehrs-Betriebe AG </vt:lpstr>
      <vt:lpstr>Unfall bei der Kraftverkehr Wupper-Sieg AG</vt:lpstr>
      <vt:lpstr>Unfall bei der Stadtverkehr Schwabach GmbH</vt:lpstr>
      <vt:lpstr>Unfall bei der Verkehrsbetriebe Hamburg-Holstein AG</vt:lpstr>
      <vt:lpstr>1. bis 3. Gutachten der STUVA</vt:lpstr>
      <vt:lpstr>1. STUVA-Gutachten belegt Gefahr des Kippens</vt:lpstr>
      <vt:lpstr>2. STUVA-Gutachten, jetzt vom Land beauftragt sollte „sichere“ Mitnahmemöglichkeiten ermitteln</vt:lpstr>
      <vt:lpstr>2. STUVA – Gutachten hält „sichere Beförderung“ unter Beachtung zahlreicher Kriterien für möglich</vt:lpstr>
      <vt:lpstr>VDV NRW: 2. Gutachtens lässt viele sicherheitsrelevante Fragen offen</vt:lpstr>
      <vt:lpstr>Kritik des VDV NRW zum 2. Gutachten  wurde am „Runden Tisch“ nachvollzogen</vt:lpstr>
      <vt:lpstr>VDV hat weitere Ergänzungen des Untersuchungsgegenstandes angeregt</vt:lpstr>
      <vt:lpstr>UN/ECE R107 normt Haltebügel nicht allein bei der Vestischen gibt es hat vier Bauformen</vt:lpstr>
      <vt:lpstr>Gerichtsentscheidungen bestätigen VDV-Argumentation</vt:lpstr>
      <vt:lpstr>VDV-Argumentation wird gerichtlich bestätigt</vt:lpstr>
      <vt:lpstr>Wie geht es weiter?</vt:lpstr>
      <vt:lpstr>Ist die Mitnahme von E-Scootern im ÖPNV  wirklich alternativlos und geboten?</vt:lpstr>
      <vt:lpstr>(behinderten-) politische und fachliche  Diskussion werden auf verschiedenen Ebene geführt</vt:lpstr>
      <vt:lpstr>Besten Dank  für Ihre Aufmerksamkeit</vt:lpstr>
    </vt:vector>
  </TitlesOfParts>
  <Company>VDV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Zweite Zeile des Präsentationstitels Drei Zeilen maximal</dc:title>
  <dc:creator>Spiolek, Alexandra | VDV</dc:creator>
  <dc:description>Vorlage Praesentation;_x000d_
Version 1.0;_x000d_
2013-01-29;</dc:description>
  <cp:lastModifiedBy>Wente, Volker | VDV</cp:lastModifiedBy>
  <cp:revision>215</cp:revision>
  <cp:lastPrinted>2016-02-17T07:35:00Z</cp:lastPrinted>
  <dcterms:created xsi:type="dcterms:W3CDTF">2015-03-19T15:25:05Z</dcterms:created>
  <dcterms:modified xsi:type="dcterms:W3CDTF">2016-02-17T11:20:33Z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edenspiekermann</vt:lpwstr>
  </property>
  <property fmtid="{D5CDD505-2E9C-101B-9397-08002B2CF9AE}" pid="3" name="Erstellt am">
    <vt:lpwstr>18-09-2012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1.0</vt:lpwstr>
  </property>
  <property fmtid="{D5CDD505-2E9C-101B-9397-08002B2CF9AE}" pid="6" name="Version vom">
    <vt:lpwstr>29-01-2013</vt:lpwstr>
  </property>
</Properties>
</file>